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61" r:id="rId5"/>
    <p:sldId id="290" r:id="rId6"/>
    <p:sldId id="275" r:id="rId7"/>
    <p:sldId id="276" r:id="rId8"/>
    <p:sldId id="277" r:id="rId9"/>
    <p:sldId id="265" r:id="rId10"/>
    <p:sldId id="287" r:id="rId11"/>
    <p:sldId id="288" r:id="rId12"/>
    <p:sldId id="266" r:id="rId13"/>
    <p:sldId id="267" r:id="rId14"/>
    <p:sldId id="268" r:id="rId15"/>
    <p:sldId id="271" r:id="rId16"/>
    <p:sldId id="273" r:id="rId17"/>
    <p:sldId id="280" r:id="rId18"/>
    <p:sldId id="272" r:id="rId19"/>
    <p:sldId id="274" r:id="rId20"/>
    <p:sldId id="262" r:id="rId21"/>
    <p:sldId id="286" r:id="rId22"/>
    <p:sldId id="289" r:id="rId23"/>
    <p:sldId id="258" r:id="rId24"/>
    <p:sldId id="259" r:id="rId25"/>
    <p:sldId id="260" r:id="rId26"/>
    <p:sldId id="263" r:id="rId27"/>
    <p:sldId id="264" r:id="rId28"/>
    <p:sldId id="278" r:id="rId29"/>
    <p:sldId id="279" r:id="rId30"/>
    <p:sldId id="281" r:id="rId31"/>
    <p:sldId id="282" r:id="rId32"/>
    <p:sldId id="283" r:id="rId33"/>
    <p:sldId id="28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7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4E907C-F403-432C-8012-B3091E0128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E20AE0E7-67B0-40CD-B437-C6934B8EC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0508076A-5CEC-4C65-A801-134C3551781C}"/>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7D7AEBD8-7A19-4D44-99B9-761EDB3461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6D00B99-B455-4B8C-85E7-1022339B66AA}"/>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239323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5F0C6E-E4EF-46D4-99DC-0E82ADFB62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9A74827-3526-434E-B591-7614587047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7A8ACFE-7F3D-46D2-B7E8-0A27E2FC5CC3}"/>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8A3C5833-7A9F-44E2-88BB-415E505D98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16E3E36-7E2B-459E-B787-172F64C988DB}"/>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239118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8C2BCE7-1354-4D97-8C5A-7FA65F98E7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DDEDD032-D010-454E-8DA0-C2DE76CE37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9D8D9B3-D159-43D4-86F5-F840C86C772D}"/>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52F2A406-8B05-465B-BF71-D450A7B2EC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10D4F2E-0E82-4E26-ADD4-8A569942058E}"/>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122320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3A66A8-ED10-4CCE-8E01-954FF9385C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692C1A7B-8FAE-4103-919A-FEC6B1490D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9B51D941-0015-4D51-9946-D7C5D2483BCA}"/>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DD05BBCC-69F0-448A-9E62-107E4E0EE9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1A62792-A12A-4B00-8441-BFA69E6A0402}"/>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56086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DFBAF-45F7-4FE9-B28B-02AC68954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0B52BC8-58C9-46BB-AB9F-30C84FD638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7FA0C0BD-AA2F-401F-B133-2B79158CAD4A}"/>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2BA0C0E6-81D0-4B96-82F9-78B17E9F2B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0AA6AFF-EF85-4BDF-B3B3-F673F0E90976}"/>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219170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0E9731-8030-4BDE-A36A-297E982AD2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B4BD0FB-BE01-44DE-9772-73B31E258D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49EC92FF-494A-4B1E-957D-98A76755E4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F3B2A589-7B2C-4946-A8DF-7F3A7033CB52}"/>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6" name="Footer Placeholder 5">
            <a:extLst>
              <a:ext uri="{FF2B5EF4-FFF2-40B4-BE49-F238E27FC236}">
                <a16:creationId xmlns="" xmlns:a16="http://schemas.microsoft.com/office/drawing/2014/main" id="{A694048E-843D-426C-8B50-F67CE9B292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6BB32F6-C421-46E1-A691-32BE886FFB35}"/>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315124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92577F-05C2-49DA-A978-677558D8705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8EE9BADF-8616-4619-9E87-ED0DF593C1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E933E27-5EB9-45B1-A5A4-235377A82F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126D939E-EA1D-40C7-AEC0-BAFB30043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A4BBEC5C-C5D5-449E-9373-E9EFF7ABB8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78E10AB-E3B4-4E6A-B771-8D6D65BDD5AB}"/>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8" name="Footer Placeholder 7">
            <a:extLst>
              <a:ext uri="{FF2B5EF4-FFF2-40B4-BE49-F238E27FC236}">
                <a16:creationId xmlns="" xmlns:a16="http://schemas.microsoft.com/office/drawing/2014/main" id="{A925C853-FAD1-4626-B269-6203B86C95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94B46ABA-D3A1-4200-8365-8BB5F0F7BA88}"/>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242683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0CD8C1-8545-4C8A-B0B1-3069EEEB16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6F1B742-D338-4849-8336-55FEC1D77B9E}"/>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4" name="Footer Placeholder 3">
            <a:extLst>
              <a:ext uri="{FF2B5EF4-FFF2-40B4-BE49-F238E27FC236}">
                <a16:creationId xmlns="" xmlns:a16="http://schemas.microsoft.com/office/drawing/2014/main" id="{15D55C5A-64C2-4D7E-A6CD-30AC806CF2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42CB1E93-129F-4EAA-9396-BE80EDF71C33}"/>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5008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E5F0927-6AD9-4D7D-994E-5AD0A0A9440C}"/>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3" name="Footer Placeholder 2">
            <a:extLst>
              <a:ext uri="{FF2B5EF4-FFF2-40B4-BE49-F238E27FC236}">
                <a16:creationId xmlns="" xmlns:a16="http://schemas.microsoft.com/office/drawing/2014/main" id="{E0D6A1F0-722A-4AEF-B389-A00D10AC2A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87A30D38-6767-4ED8-9D70-10509B5EEC7E}"/>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130998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4E26B9-5BFB-41E2-A0EA-E76B3199F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38AFCF1A-2DD2-44F4-9732-518C3BF65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095270A-7D51-4A9F-AC06-CDA47A3E9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EB9B92A-F93D-4FB8-B742-79E662C68AF1}"/>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6" name="Footer Placeholder 5">
            <a:extLst>
              <a:ext uri="{FF2B5EF4-FFF2-40B4-BE49-F238E27FC236}">
                <a16:creationId xmlns="" xmlns:a16="http://schemas.microsoft.com/office/drawing/2014/main" id="{65B2A59C-761E-4553-814B-FAD9C27C3B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25DB8B1E-F8E8-432E-A96A-91F52C2C8B4B}"/>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144685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3F3DC1-2F8A-4FA3-839C-0CEF115D7E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13FBD739-FB4F-4986-B939-EE384AFF12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B27945CB-3A81-464E-AB6C-720038B20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BC91C1D-4EF8-4966-BD1F-CE88784DC095}"/>
              </a:ext>
            </a:extLst>
          </p:cNvPr>
          <p:cNvSpPr>
            <a:spLocks noGrp="1"/>
          </p:cNvSpPr>
          <p:nvPr>
            <p:ph type="dt" sz="half" idx="10"/>
          </p:nvPr>
        </p:nvSpPr>
        <p:spPr/>
        <p:txBody>
          <a:bodyPr/>
          <a:lstStyle/>
          <a:p>
            <a:fld id="{CEF4EE10-1996-4CE9-8076-196EE68B7EEC}" type="datetimeFigureOut">
              <a:rPr lang="en-GB" smtClean="0"/>
              <a:t>01/11/2020</a:t>
            </a:fld>
            <a:endParaRPr lang="en-GB"/>
          </a:p>
        </p:txBody>
      </p:sp>
      <p:sp>
        <p:nvSpPr>
          <p:cNvPr id="6" name="Footer Placeholder 5">
            <a:extLst>
              <a:ext uri="{FF2B5EF4-FFF2-40B4-BE49-F238E27FC236}">
                <a16:creationId xmlns="" xmlns:a16="http://schemas.microsoft.com/office/drawing/2014/main" id="{FECD7CC5-29D8-4663-894C-4FA5765A64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AAA48BC6-1DA6-479B-BC10-F667FDE6FC57}"/>
              </a:ext>
            </a:extLst>
          </p:cNvPr>
          <p:cNvSpPr>
            <a:spLocks noGrp="1"/>
          </p:cNvSpPr>
          <p:nvPr>
            <p:ph type="sldNum" sz="quarter" idx="12"/>
          </p:nvPr>
        </p:nvSpPr>
        <p:spPr/>
        <p:txBody>
          <a:bodyPr/>
          <a:lstStyle/>
          <a:p>
            <a:fld id="{86036D70-E278-49C9-9FC0-8CD807B27893}" type="slidenum">
              <a:rPr lang="en-GB" smtClean="0"/>
              <a:t>‹#›</a:t>
            </a:fld>
            <a:endParaRPr lang="en-GB"/>
          </a:p>
        </p:txBody>
      </p:sp>
    </p:spTree>
    <p:extLst>
      <p:ext uri="{BB962C8B-B14F-4D97-AF65-F5344CB8AC3E}">
        <p14:creationId xmlns:p14="http://schemas.microsoft.com/office/powerpoint/2010/main" val="34704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C623195-D993-4E32-89D7-DDC772B55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8965A525-EFF2-4BA5-968E-05A1B5E7FD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27CC08C7-70F4-4DD7-94E3-D9CC41AB81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4EE10-1996-4CE9-8076-196EE68B7EEC}" type="datetimeFigureOut">
              <a:rPr lang="en-GB" smtClean="0"/>
              <a:t>01/11/2020</a:t>
            </a:fld>
            <a:endParaRPr lang="en-GB"/>
          </a:p>
        </p:txBody>
      </p:sp>
      <p:sp>
        <p:nvSpPr>
          <p:cNvPr id="5" name="Footer Placeholder 4">
            <a:extLst>
              <a:ext uri="{FF2B5EF4-FFF2-40B4-BE49-F238E27FC236}">
                <a16:creationId xmlns="" xmlns:a16="http://schemas.microsoft.com/office/drawing/2014/main" id="{0E2C4586-34AB-47A7-B473-9E4C5F71A9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26A9FAD1-69AD-4DE9-BCDF-57CE5CB775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36D70-E278-49C9-9FC0-8CD807B27893}" type="slidenum">
              <a:rPr lang="en-GB" smtClean="0"/>
              <a:t>‹#›</a:t>
            </a:fld>
            <a:endParaRPr lang="en-GB"/>
          </a:p>
        </p:txBody>
      </p:sp>
    </p:spTree>
    <p:extLst>
      <p:ext uri="{BB962C8B-B14F-4D97-AF65-F5344CB8AC3E}">
        <p14:creationId xmlns:p14="http://schemas.microsoft.com/office/powerpoint/2010/main" val="2749541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ourt6and7@gmail.com" TargetMode="External"/><Relationship Id="rId2" Type="http://schemas.openxmlformats.org/officeDocument/2006/relationships/hyperlink" Target="mailto:ian.admarchitects@gmail.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instagram.com/admarchitects/" TargetMode="External"/><Relationship Id="rId4" Type="http://schemas.openxmlformats.org/officeDocument/2006/relationships/hyperlink" Target="mailto:ian@admarchitects.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publishing.service.gov.uk/government/uploads/system/uploads/attachment_data/file/586357/GD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ta.org.uk/workforce-venues/tennis-venue-support/tennis-and-padel-facility-funding-and-advice/quick-access-loan-sche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rive.google.com/file/d/1ejqtKUfo6KjemYmOctT9Zqm9lWNawogO/view" TargetMode="External"/><Relationship Id="rId2" Type="http://schemas.openxmlformats.org/officeDocument/2006/relationships/hyperlink" Target="mailto:Court6and7@gmail.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50BCA5D-1109-4577-B228-FEC7FC5D3AA4}"/>
              </a:ext>
            </a:extLst>
          </p:cNvPr>
          <p:cNvSpPr>
            <a:spLocks noGrp="1"/>
          </p:cNvSpPr>
          <p:nvPr>
            <p:ph type="title"/>
          </p:nvPr>
        </p:nvSpPr>
        <p:spPr>
          <a:xfrm>
            <a:off x="838200" y="373455"/>
            <a:ext cx="10515600" cy="6016821"/>
          </a:xfrm>
        </p:spPr>
        <p:txBody>
          <a:bodyPr>
            <a:normAutofit/>
          </a:bodyPr>
          <a:lstStyle/>
          <a:p>
            <a:pPr algn="ctr"/>
            <a:r>
              <a:rPr lang="en-GB" b="1" dirty="0">
                <a:solidFill>
                  <a:schemeClr val="accent6"/>
                </a:solidFill>
              </a:rPr>
              <a:t>The Weald </a:t>
            </a:r>
            <a:br>
              <a:rPr lang="en-GB" b="1" dirty="0">
                <a:solidFill>
                  <a:schemeClr val="accent6"/>
                </a:solidFill>
              </a:rPr>
            </a:br>
            <a:r>
              <a:rPr lang="en-GB" b="1" dirty="0">
                <a:solidFill>
                  <a:schemeClr val="accent6"/>
                </a:solidFill>
              </a:rPr>
              <a:t>Courts 6 and 7 covered structure</a:t>
            </a:r>
            <a:br>
              <a:rPr lang="en-GB" b="1" dirty="0">
                <a:solidFill>
                  <a:schemeClr val="accent6"/>
                </a:solidFill>
              </a:rPr>
            </a:br>
            <a:r>
              <a:rPr lang="en-GB" b="1" dirty="0">
                <a:solidFill>
                  <a:schemeClr val="accent6"/>
                </a:solidFill>
              </a:rPr>
              <a:t/>
            </a:r>
            <a:br>
              <a:rPr lang="en-GB" b="1" dirty="0">
                <a:solidFill>
                  <a:schemeClr val="accent6"/>
                </a:solidFill>
              </a:rPr>
            </a:br>
            <a:r>
              <a:rPr lang="en-GB" b="1" dirty="0">
                <a:solidFill>
                  <a:schemeClr val="accent6"/>
                </a:solidFill>
              </a:rPr>
              <a:t>Working Group report to General Committee</a:t>
            </a:r>
            <a:br>
              <a:rPr lang="en-GB" b="1" dirty="0">
                <a:solidFill>
                  <a:schemeClr val="accent6"/>
                </a:solidFill>
              </a:rPr>
            </a:br>
            <a:r>
              <a:rPr lang="en-GB" sz="2800" b="1" dirty="0">
                <a:solidFill>
                  <a:schemeClr val="accent6"/>
                </a:solidFill>
              </a:rPr>
              <a:t>November 2020</a:t>
            </a:r>
            <a:endParaRPr lang="en-GB" b="1" dirty="0">
              <a:solidFill>
                <a:schemeClr val="accent6"/>
              </a:solidFill>
            </a:endParaRPr>
          </a:p>
        </p:txBody>
      </p:sp>
      <p:pic>
        <p:nvPicPr>
          <p:cNvPr id="2" name="Picture 1">
            <a:extLst>
              <a:ext uri="{FF2B5EF4-FFF2-40B4-BE49-F238E27FC236}">
                <a16:creationId xmlns="" xmlns:a16="http://schemas.microsoft.com/office/drawing/2014/main" id="{12403552-7581-41E7-BC2E-F2AD4B3CDBA8}"/>
              </a:ext>
            </a:extLst>
          </p:cNvPr>
          <p:cNvPicPr>
            <a:picLocks noChangeAspect="1"/>
          </p:cNvPicPr>
          <p:nvPr/>
        </p:nvPicPr>
        <p:blipFill>
          <a:blip r:embed="rId2"/>
          <a:stretch>
            <a:fillRect/>
          </a:stretch>
        </p:blipFill>
        <p:spPr>
          <a:xfrm>
            <a:off x="9256510" y="548640"/>
            <a:ext cx="2585630" cy="1765190"/>
          </a:xfrm>
          <a:prstGeom prst="rect">
            <a:avLst/>
          </a:prstGeom>
        </p:spPr>
      </p:pic>
    </p:spTree>
    <p:extLst>
      <p:ext uri="{BB962C8B-B14F-4D97-AF65-F5344CB8AC3E}">
        <p14:creationId xmlns:p14="http://schemas.microsoft.com/office/powerpoint/2010/main" val="274472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Project costs </a:t>
            </a:r>
            <a:r>
              <a:rPr lang="en-GB" b="1" dirty="0">
                <a:solidFill>
                  <a:srgbClr val="FF0000"/>
                </a:solidFill>
              </a:rPr>
              <a:t>added in additional planning</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lstStyle/>
          <a:p>
            <a:pPr marL="0" indent="0">
              <a:buNone/>
            </a:pPr>
            <a:endParaRPr lang="en-GB" dirty="0">
              <a:solidFill>
                <a:srgbClr val="FF0000"/>
              </a:solidFill>
            </a:endParaRPr>
          </a:p>
          <a:p>
            <a:endParaRPr lang="en-GB" dirty="0"/>
          </a:p>
        </p:txBody>
      </p:sp>
      <p:graphicFrame>
        <p:nvGraphicFramePr>
          <p:cNvPr id="4" name="Table 3">
            <a:extLst>
              <a:ext uri="{FF2B5EF4-FFF2-40B4-BE49-F238E27FC236}">
                <a16:creationId xmlns="" xmlns:a16="http://schemas.microsoft.com/office/drawing/2014/main" id="{7FA89F3A-017F-4AA3-867C-C1BF2AD2F7DC}"/>
              </a:ext>
            </a:extLst>
          </p:cNvPr>
          <p:cNvGraphicFramePr>
            <a:graphicFrameLocks noGrp="1"/>
          </p:cNvGraphicFramePr>
          <p:nvPr>
            <p:extLst>
              <p:ext uri="{D42A27DB-BD31-4B8C-83A1-F6EECF244321}">
                <p14:modId xmlns:p14="http://schemas.microsoft.com/office/powerpoint/2010/main" val="2000952166"/>
              </p:ext>
            </p:extLst>
          </p:nvPr>
        </p:nvGraphicFramePr>
        <p:xfrm>
          <a:off x="838200" y="1466751"/>
          <a:ext cx="10515602" cy="5292236"/>
        </p:xfrm>
        <a:graphic>
          <a:graphicData uri="http://schemas.openxmlformats.org/drawingml/2006/table">
            <a:tbl>
              <a:tblPr firstRow="1" bandRow="1">
                <a:tableStyleId>{93296810-A885-4BE3-A3E7-6D5BEEA58F35}</a:tableStyleId>
              </a:tblPr>
              <a:tblGrid>
                <a:gridCol w="2102963">
                  <a:extLst>
                    <a:ext uri="{9D8B030D-6E8A-4147-A177-3AD203B41FA5}">
                      <a16:colId xmlns="" xmlns:a16="http://schemas.microsoft.com/office/drawing/2014/main" val="221034824"/>
                    </a:ext>
                  </a:extLst>
                </a:gridCol>
                <a:gridCol w="5015060">
                  <a:extLst>
                    <a:ext uri="{9D8B030D-6E8A-4147-A177-3AD203B41FA5}">
                      <a16:colId xmlns="" xmlns:a16="http://schemas.microsoft.com/office/drawing/2014/main" val="4142451872"/>
                    </a:ext>
                  </a:extLst>
                </a:gridCol>
                <a:gridCol w="1102936">
                  <a:extLst>
                    <a:ext uri="{9D8B030D-6E8A-4147-A177-3AD203B41FA5}">
                      <a16:colId xmlns="" xmlns:a16="http://schemas.microsoft.com/office/drawing/2014/main" val="1074822476"/>
                    </a:ext>
                  </a:extLst>
                </a:gridCol>
                <a:gridCol w="1084082">
                  <a:extLst>
                    <a:ext uri="{9D8B030D-6E8A-4147-A177-3AD203B41FA5}">
                      <a16:colId xmlns="" xmlns:a16="http://schemas.microsoft.com/office/drawing/2014/main" val="2592738916"/>
                    </a:ext>
                  </a:extLst>
                </a:gridCol>
                <a:gridCol w="1210561">
                  <a:extLst>
                    <a:ext uri="{9D8B030D-6E8A-4147-A177-3AD203B41FA5}">
                      <a16:colId xmlns="" xmlns:a16="http://schemas.microsoft.com/office/drawing/2014/main" val="3603079831"/>
                    </a:ext>
                  </a:extLst>
                </a:gridCol>
              </a:tblGrid>
              <a:tr h="587297">
                <a:tc>
                  <a:txBody>
                    <a:bodyPr/>
                    <a:lstStyle/>
                    <a:p>
                      <a:r>
                        <a:rPr lang="en-GB" dirty="0"/>
                        <a:t>Element</a:t>
                      </a:r>
                    </a:p>
                  </a:txBody>
                  <a:tcPr/>
                </a:tc>
                <a:tc>
                  <a:txBody>
                    <a:bodyPr/>
                    <a:lstStyle/>
                    <a:p>
                      <a:r>
                        <a:rPr lang="en-GB" dirty="0"/>
                        <a:t>Details</a:t>
                      </a:r>
                    </a:p>
                  </a:txBody>
                  <a:tcPr/>
                </a:tc>
                <a:tc>
                  <a:txBody>
                    <a:bodyPr/>
                    <a:lstStyle/>
                    <a:p>
                      <a:r>
                        <a:rPr lang="en-GB" dirty="0"/>
                        <a:t>Net Cost</a:t>
                      </a:r>
                    </a:p>
                  </a:txBody>
                  <a:tcPr/>
                </a:tc>
                <a:tc>
                  <a:txBody>
                    <a:bodyPr/>
                    <a:lstStyle/>
                    <a:p>
                      <a:r>
                        <a:rPr lang="en-GB" dirty="0"/>
                        <a:t>VAT</a:t>
                      </a:r>
                    </a:p>
                  </a:txBody>
                  <a:tcPr/>
                </a:tc>
                <a:tc>
                  <a:txBody>
                    <a:bodyPr/>
                    <a:lstStyle/>
                    <a:p>
                      <a:r>
                        <a:rPr lang="en-GB" dirty="0"/>
                        <a:t>Total cost</a:t>
                      </a:r>
                    </a:p>
                  </a:txBody>
                  <a:tcPr/>
                </a:tc>
                <a:extLst>
                  <a:ext uri="{0D108BD9-81ED-4DB2-BD59-A6C34878D82A}">
                    <a16:rowId xmlns="" xmlns:a16="http://schemas.microsoft.com/office/drawing/2014/main" val="1116517697"/>
                  </a:ext>
                </a:extLst>
              </a:tr>
              <a:tr h="587297">
                <a:tc>
                  <a:txBody>
                    <a:bodyPr/>
                    <a:lstStyle/>
                    <a:p>
                      <a:r>
                        <a:rPr lang="en-GB" dirty="0"/>
                        <a:t>Planning approval</a:t>
                      </a:r>
                    </a:p>
                  </a:txBody>
                  <a:tcPr/>
                </a:tc>
                <a:tc>
                  <a:txBody>
                    <a:bodyPr/>
                    <a:lstStyle/>
                    <a:p>
                      <a:r>
                        <a:rPr lang="en-GB" dirty="0"/>
                        <a:t>Pre-application advice consultant fees</a:t>
                      </a:r>
                    </a:p>
                    <a:p>
                      <a:r>
                        <a:rPr lang="en-GB" dirty="0"/>
                        <a:t>Pre-application design </a:t>
                      </a:r>
                      <a:r>
                        <a:rPr lang="en-GB" sz="1200" dirty="0"/>
                        <a:t>(£2,500 </a:t>
                      </a:r>
                      <a:r>
                        <a:rPr lang="en-GB" sz="1200" dirty="0" err="1"/>
                        <a:t>inc</a:t>
                      </a:r>
                      <a:r>
                        <a:rPr lang="en-GB" sz="1200" dirty="0"/>
                        <a:t> in </a:t>
                      </a:r>
                      <a:r>
                        <a:rPr lang="en-GB" sz="1200" dirty="0" err="1"/>
                        <a:t>Fordingbridge</a:t>
                      </a:r>
                      <a:r>
                        <a:rPr lang="en-GB" sz="1200" dirty="0"/>
                        <a:t> quote below)</a:t>
                      </a:r>
                      <a:endParaRPr lang="en-GB" dirty="0"/>
                    </a:p>
                    <a:p>
                      <a:r>
                        <a:rPr lang="en-GB" dirty="0"/>
                        <a:t>Pre-application advice Council fees</a:t>
                      </a:r>
                    </a:p>
                    <a:p>
                      <a:r>
                        <a:rPr lang="en-GB" dirty="0"/>
                        <a:t>Planning permission drawings</a:t>
                      </a:r>
                    </a:p>
                    <a:p>
                      <a:r>
                        <a:rPr lang="en-GB" dirty="0"/>
                        <a:t>Planning permission consultant fees</a:t>
                      </a:r>
                    </a:p>
                    <a:p>
                      <a:r>
                        <a:rPr lang="en-GB" dirty="0"/>
                        <a:t>Planning permission Council fees</a:t>
                      </a:r>
                    </a:p>
                  </a:txBody>
                  <a:tcPr/>
                </a:tc>
                <a:tc>
                  <a:txBody>
                    <a:bodyPr/>
                    <a:lstStyle/>
                    <a:p>
                      <a:pPr algn="r"/>
                      <a:r>
                        <a:rPr lang="en-GB" dirty="0">
                          <a:solidFill>
                            <a:srgbClr val="FF0000"/>
                          </a:solidFill>
                        </a:rPr>
                        <a:t>£2,500</a:t>
                      </a:r>
                    </a:p>
                    <a:p>
                      <a:pPr algn="r"/>
                      <a:r>
                        <a:rPr lang="en-GB" dirty="0"/>
                        <a:t>-</a:t>
                      </a:r>
                    </a:p>
                    <a:p>
                      <a:pPr algn="r"/>
                      <a:r>
                        <a:rPr lang="en-GB" dirty="0">
                          <a:solidFill>
                            <a:srgbClr val="FF0000"/>
                          </a:solidFill>
                        </a:rPr>
                        <a:t>£150</a:t>
                      </a:r>
                    </a:p>
                    <a:p>
                      <a:pPr algn="r"/>
                      <a:r>
                        <a:rPr lang="en-GB" dirty="0">
                          <a:solidFill>
                            <a:srgbClr val="FF0000"/>
                          </a:solidFill>
                        </a:rPr>
                        <a:t>£995</a:t>
                      </a:r>
                    </a:p>
                    <a:p>
                      <a:pPr algn="r"/>
                      <a:r>
                        <a:rPr lang="en-GB" dirty="0">
                          <a:solidFill>
                            <a:srgbClr val="FF0000"/>
                          </a:solidFill>
                        </a:rPr>
                        <a:t>£2,500</a:t>
                      </a:r>
                    </a:p>
                    <a:p>
                      <a:pPr algn="r"/>
                      <a:r>
                        <a:rPr lang="en-GB" dirty="0">
                          <a:solidFill>
                            <a:srgbClr val="FF0000"/>
                          </a:solidFill>
                        </a:rPr>
                        <a:t>£7,854</a:t>
                      </a:r>
                    </a:p>
                  </a:txBody>
                  <a:tcPr/>
                </a:tc>
                <a:tc>
                  <a:txBody>
                    <a:bodyPr/>
                    <a:lstStyle/>
                    <a:p>
                      <a:pPr algn="r"/>
                      <a:r>
                        <a:rPr lang="en-GB" dirty="0"/>
                        <a:t>£500</a:t>
                      </a:r>
                    </a:p>
                    <a:p>
                      <a:pPr algn="r"/>
                      <a:r>
                        <a:rPr lang="en-GB" dirty="0"/>
                        <a:t>-</a:t>
                      </a:r>
                    </a:p>
                    <a:p>
                      <a:pPr algn="r"/>
                      <a:r>
                        <a:rPr lang="en-GB" dirty="0"/>
                        <a:t>-</a:t>
                      </a:r>
                    </a:p>
                    <a:p>
                      <a:pPr algn="r"/>
                      <a:r>
                        <a:rPr lang="en-GB" dirty="0"/>
                        <a:t>£199</a:t>
                      </a:r>
                    </a:p>
                    <a:p>
                      <a:pPr algn="r"/>
                      <a:r>
                        <a:rPr lang="en-GB" dirty="0"/>
                        <a:t>£500</a:t>
                      </a:r>
                    </a:p>
                    <a:p>
                      <a:pPr algn="r"/>
                      <a:r>
                        <a:rPr lang="en-GB" dirty="0"/>
                        <a:t>-</a:t>
                      </a:r>
                    </a:p>
                  </a:txBody>
                  <a:tcPr/>
                </a:tc>
                <a:tc>
                  <a:txBody>
                    <a:bodyPr/>
                    <a:lstStyle/>
                    <a:p>
                      <a:pPr algn="r"/>
                      <a:r>
                        <a:rPr lang="en-GB" dirty="0"/>
                        <a:t>£3,000</a:t>
                      </a:r>
                    </a:p>
                    <a:p>
                      <a:pPr algn="r"/>
                      <a:r>
                        <a:rPr lang="en-GB" dirty="0"/>
                        <a:t>Inc below</a:t>
                      </a:r>
                    </a:p>
                    <a:p>
                      <a:pPr algn="r"/>
                      <a:r>
                        <a:rPr lang="en-GB" dirty="0"/>
                        <a:t>£150</a:t>
                      </a:r>
                    </a:p>
                    <a:p>
                      <a:pPr algn="r"/>
                      <a:r>
                        <a:rPr lang="en-GB" dirty="0"/>
                        <a:t>£1,194</a:t>
                      </a:r>
                    </a:p>
                    <a:p>
                      <a:pPr algn="r"/>
                      <a:r>
                        <a:rPr lang="en-GB" dirty="0"/>
                        <a:t>£3,000</a:t>
                      </a:r>
                    </a:p>
                    <a:p>
                      <a:pPr algn="r"/>
                      <a:r>
                        <a:rPr lang="en-GB" dirty="0"/>
                        <a:t>£7,854</a:t>
                      </a:r>
                    </a:p>
                  </a:txBody>
                  <a:tcPr/>
                </a:tc>
                <a:extLst>
                  <a:ext uri="{0D108BD9-81ED-4DB2-BD59-A6C34878D82A}">
                    <a16:rowId xmlns="" xmlns:a16="http://schemas.microsoft.com/office/drawing/2014/main" val="247587133"/>
                  </a:ext>
                </a:extLst>
              </a:tr>
              <a:tr h="587297">
                <a:tc>
                  <a:txBody>
                    <a:bodyPr/>
                    <a:lstStyle/>
                    <a:p>
                      <a:r>
                        <a:rPr lang="en-GB" dirty="0"/>
                        <a:t>1</a:t>
                      </a:r>
                      <a:r>
                        <a:rPr lang="en-GB" baseline="30000" dirty="0"/>
                        <a:t>st</a:t>
                      </a:r>
                      <a:r>
                        <a:rPr lang="en-GB" dirty="0"/>
                        <a:t> Surface</a:t>
                      </a:r>
                    </a:p>
                  </a:txBody>
                  <a:tcPr/>
                </a:tc>
                <a:tc>
                  <a:txBody>
                    <a:bodyPr/>
                    <a:lstStyle/>
                    <a:p>
                      <a:r>
                        <a:rPr lang="en-GB" dirty="0"/>
                        <a:t>Foundations, surfacing, fencing and reinstatement</a:t>
                      </a:r>
                    </a:p>
                  </a:txBody>
                  <a:tcPr/>
                </a:tc>
                <a:tc>
                  <a:txBody>
                    <a:bodyPr/>
                    <a:lstStyle/>
                    <a:p>
                      <a:pPr algn="r"/>
                      <a:r>
                        <a:rPr lang="en-GB" dirty="0"/>
                        <a:t>£88,645</a:t>
                      </a:r>
                    </a:p>
                  </a:txBody>
                  <a:tcPr/>
                </a:tc>
                <a:tc>
                  <a:txBody>
                    <a:bodyPr/>
                    <a:lstStyle/>
                    <a:p>
                      <a:pPr algn="r"/>
                      <a:r>
                        <a:rPr lang="en-GB" dirty="0"/>
                        <a:t>£17,729</a:t>
                      </a:r>
                    </a:p>
                  </a:txBody>
                  <a:tcPr/>
                </a:tc>
                <a:tc>
                  <a:txBody>
                    <a:bodyPr/>
                    <a:lstStyle/>
                    <a:p>
                      <a:pPr algn="r"/>
                      <a:r>
                        <a:rPr lang="en-GB" dirty="0"/>
                        <a:t>£106,374</a:t>
                      </a:r>
                    </a:p>
                  </a:txBody>
                  <a:tcPr/>
                </a:tc>
                <a:extLst>
                  <a:ext uri="{0D108BD9-81ED-4DB2-BD59-A6C34878D82A}">
                    <a16:rowId xmlns="" xmlns:a16="http://schemas.microsoft.com/office/drawing/2014/main" val="1621484243"/>
                  </a:ext>
                </a:extLst>
              </a:tr>
              <a:tr h="587297">
                <a:tc>
                  <a:txBody>
                    <a:bodyPr/>
                    <a:lstStyle/>
                    <a:p>
                      <a:r>
                        <a:rPr lang="en-GB" dirty="0" err="1"/>
                        <a:t>Fordingbridge</a:t>
                      </a:r>
                      <a:endParaRPr lang="en-GB" dirty="0"/>
                    </a:p>
                  </a:txBody>
                  <a:tcPr/>
                </a:tc>
                <a:tc>
                  <a:txBody>
                    <a:bodyPr/>
                    <a:lstStyle/>
                    <a:p>
                      <a:r>
                        <a:rPr lang="en-GB" dirty="0"/>
                        <a:t>34m x 36.6m twin canopy</a:t>
                      </a:r>
                    </a:p>
                  </a:txBody>
                  <a:tcPr/>
                </a:tc>
                <a:tc>
                  <a:txBody>
                    <a:bodyPr/>
                    <a:lstStyle/>
                    <a:p>
                      <a:pPr algn="r"/>
                      <a:r>
                        <a:rPr lang="en-GB" dirty="0"/>
                        <a:t>£163,549</a:t>
                      </a:r>
                    </a:p>
                  </a:txBody>
                  <a:tcPr/>
                </a:tc>
                <a:tc>
                  <a:txBody>
                    <a:bodyPr/>
                    <a:lstStyle/>
                    <a:p>
                      <a:pPr algn="r"/>
                      <a:r>
                        <a:rPr lang="en-GB" dirty="0"/>
                        <a:t>£32,710</a:t>
                      </a:r>
                    </a:p>
                  </a:txBody>
                  <a:tcPr/>
                </a:tc>
                <a:tc>
                  <a:txBody>
                    <a:bodyPr/>
                    <a:lstStyle/>
                    <a:p>
                      <a:pPr algn="r"/>
                      <a:r>
                        <a:rPr lang="en-GB" dirty="0"/>
                        <a:t>£196,259</a:t>
                      </a:r>
                    </a:p>
                  </a:txBody>
                  <a:tcPr/>
                </a:tc>
                <a:extLst>
                  <a:ext uri="{0D108BD9-81ED-4DB2-BD59-A6C34878D82A}">
                    <a16:rowId xmlns="" xmlns:a16="http://schemas.microsoft.com/office/drawing/2014/main" val="1841618333"/>
                  </a:ext>
                </a:extLst>
              </a:tr>
              <a:tr h="587297">
                <a:tc>
                  <a:txBody>
                    <a:bodyPr/>
                    <a:lstStyle/>
                    <a:p>
                      <a:r>
                        <a:rPr lang="en-GB" dirty="0"/>
                        <a:t>Luminance Pro</a:t>
                      </a:r>
                    </a:p>
                  </a:txBody>
                  <a:tcPr/>
                </a:tc>
                <a:tc>
                  <a:txBody>
                    <a:bodyPr/>
                    <a:lstStyle/>
                    <a:p>
                      <a:r>
                        <a:rPr lang="en-GB" dirty="0"/>
                        <a:t>Enabling works for lighting</a:t>
                      </a:r>
                    </a:p>
                    <a:p>
                      <a:r>
                        <a:rPr lang="en-GB" dirty="0" err="1"/>
                        <a:t>HiLux</a:t>
                      </a:r>
                      <a:r>
                        <a:rPr lang="en-GB" dirty="0"/>
                        <a:t> LED Lighting</a:t>
                      </a:r>
                    </a:p>
                  </a:txBody>
                  <a:tcPr/>
                </a:tc>
                <a:tc>
                  <a:txBody>
                    <a:bodyPr/>
                    <a:lstStyle/>
                    <a:p>
                      <a:pPr algn="r"/>
                      <a:r>
                        <a:rPr lang="en-GB" dirty="0"/>
                        <a:t>£2,660</a:t>
                      </a:r>
                    </a:p>
                    <a:p>
                      <a:pPr algn="r"/>
                      <a:r>
                        <a:rPr lang="en-GB" dirty="0"/>
                        <a:t>£22,130</a:t>
                      </a:r>
                    </a:p>
                  </a:txBody>
                  <a:tcPr/>
                </a:tc>
                <a:tc>
                  <a:txBody>
                    <a:bodyPr/>
                    <a:lstStyle/>
                    <a:p>
                      <a:pPr algn="r"/>
                      <a:endParaRPr lang="en-GB" dirty="0"/>
                    </a:p>
                    <a:p>
                      <a:pPr algn="r"/>
                      <a:r>
                        <a:rPr lang="en-GB" dirty="0"/>
                        <a:t>£4,958</a:t>
                      </a:r>
                    </a:p>
                  </a:txBody>
                  <a:tcPr/>
                </a:tc>
                <a:tc>
                  <a:txBody>
                    <a:bodyPr/>
                    <a:lstStyle/>
                    <a:p>
                      <a:pPr algn="r"/>
                      <a:endParaRPr lang="en-GB" dirty="0"/>
                    </a:p>
                    <a:p>
                      <a:pPr algn="r"/>
                      <a:r>
                        <a:rPr lang="en-GB" dirty="0"/>
                        <a:t>£29,748</a:t>
                      </a:r>
                    </a:p>
                  </a:txBody>
                  <a:tcPr/>
                </a:tc>
                <a:extLst>
                  <a:ext uri="{0D108BD9-81ED-4DB2-BD59-A6C34878D82A}">
                    <a16:rowId xmlns="" xmlns:a16="http://schemas.microsoft.com/office/drawing/2014/main" val="2860929318"/>
                  </a:ext>
                </a:extLst>
              </a:tr>
              <a:tr h="5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Contingency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10%</a:t>
                      </a:r>
                    </a:p>
                  </a:txBody>
                  <a:tcPr/>
                </a:tc>
                <a:tc>
                  <a:txBody>
                    <a:bodyPr/>
                    <a:lstStyle/>
                    <a:p>
                      <a:pPr algn="r"/>
                      <a:r>
                        <a:rPr lang="en-GB" dirty="0"/>
                        <a:t>£28,500</a:t>
                      </a:r>
                    </a:p>
                  </a:txBody>
                  <a:tcPr/>
                </a:tc>
                <a:tc>
                  <a:txBody>
                    <a:bodyPr/>
                    <a:lstStyle/>
                    <a:p>
                      <a:pPr algn="r"/>
                      <a:r>
                        <a:rPr lang="en-GB" dirty="0"/>
                        <a:t>-</a:t>
                      </a:r>
                    </a:p>
                  </a:txBody>
                  <a:tcPr/>
                </a:tc>
                <a:tc>
                  <a:txBody>
                    <a:bodyPr/>
                    <a:lstStyle/>
                    <a:p>
                      <a:pPr algn="r"/>
                      <a:r>
                        <a:rPr lang="en-GB" dirty="0"/>
                        <a:t>£28,500</a:t>
                      </a:r>
                    </a:p>
                  </a:txBody>
                  <a:tcPr/>
                </a:tc>
                <a:extLst>
                  <a:ext uri="{0D108BD9-81ED-4DB2-BD59-A6C34878D82A}">
                    <a16:rowId xmlns="" xmlns:a16="http://schemas.microsoft.com/office/drawing/2014/main" val="1639031041"/>
                  </a:ext>
                </a:extLst>
              </a:tr>
              <a:tr h="587297">
                <a:tc>
                  <a:txBody>
                    <a:bodyPr/>
                    <a:lstStyle/>
                    <a:p>
                      <a:r>
                        <a:rPr lang="en-GB" b="1" dirty="0"/>
                        <a:t>Total</a:t>
                      </a:r>
                    </a:p>
                  </a:txBody>
                  <a:tcPr/>
                </a:tc>
                <a:tc>
                  <a:txBody>
                    <a:bodyPr/>
                    <a:lstStyle/>
                    <a:p>
                      <a:endParaRPr lang="en-GB" b="1" dirty="0"/>
                    </a:p>
                  </a:txBody>
                  <a:tcPr/>
                </a:tc>
                <a:tc>
                  <a:txBody>
                    <a:bodyPr/>
                    <a:lstStyle/>
                    <a:p>
                      <a:pPr algn="r"/>
                      <a:r>
                        <a:rPr lang="en-GB" b="1" dirty="0"/>
                        <a:t>£319,483</a:t>
                      </a:r>
                    </a:p>
                  </a:txBody>
                  <a:tcPr/>
                </a:tc>
                <a:tc>
                  <a:txBody>
                    <a:bodyPr/>
                    <a:lstStyle/>
                    <a:p>
                      <a:pPr algn="r"/>
                      <a:r>
                        <a:rPr lang="en-GB" b="1" dirty="0"/>
                        <a:t>£56,596</a:t>
                      </a:r>
                    </a:p>
                  </a:txBody>
                  <a:tcPr/>
                </a:tc>
                <a:tc>
                  <a:txBody>
                    <a:bodyPr/>
                    <a:lstStyle/>
                    <a:p>
                      <a:pPr algn="r"/>
                      <a:r>
                        <a:rPr lang="en-GB" b="1" dirty="0"/>
                        <a:t>£376,079</a:t>
                      </a:r>
                    </a:p>
                  </a:txBody>
                  <a:tcPr/>
                </a:tc>
                <a:extLst>
                  <a:ext uri="{0D108BD9-81ED-4DB2-BD59-A6C34878D82A}">
                    <a16:rowId xmlns="" xmlns:a16="http://schemas.microsoft.com/office/drawing/2014/main" val="1880918624"/>
                  </a:ext>
                </a:extLst>
              </a:tr>
            </a:tbl>
          </a:graphicData>
        </a:graphic>
      </p:graphicFrame>
      <p:pic>
        <p:nvPicPr>
          <p:cNvPr id="5" name="Picture 4">
            <a:extLst>
              <a:ext uri="{FF2B5EF4-FFF2-40B4-BE49-F238E27FC236}">
                <a16:creationId xmlns="" xmlns:a16="http://schemas.microsoft.com/office/drawing/2014/main" id="{6FFB8822-9FD5-4BAF-AA8C-E5A84EED3237}"/>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22307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Project costs – funding </a:t>
            </a:r>
            <a:r>
              <a:rPr lang="en-GB" b="1" dirty="0">
                <a:solidFill>
                  <a:srgbClr val="FF0000"/>
                </a:solidFill>
              </a:rPr>
              <a:t>– need to check</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787917"/>
            <a:ext cx="10515600" cy="4351338"/>
          </a:xfrm>
        </p:spPr>
        <p:txBody>
          <a:bodyPr/>
          <a:lstStyle/>
          <a:p>
            <a:pPr marL="0" indent="0">
              <a:buNone/>
            </a:pPr>
            <a:endParaRPr lang="en-GB" dirty="0">
              <a:solidFill>
                <a:srgbClr val="FF0000"/>
              </a:solidFill>
            </a:endParaRPr>
          </a:p>
          <a:p>
            <a:endParaRPr lang="en-GB" dirty="0"/>
          </a:p>
        </p:txBody>
      </p:sp>
      <p:graphicFrame>
        <p:nvGraphicFramePr>
          <p:cNvPr id="4" name="Table 3">
            <a:extLst>
              <a:ext uri="{FF2B5EF4-FFF2-40B4-BE49-F238E27FC236}">
                <a16:creationId xmlns="" xmlns:a16="http://schemas.microsoft.com/office/drawing/2014/main" id="{7FA89F3A-017F-4AA3-867C-C1BF2AD2F7DC}"/>
              </a:ext>
            </a:extLst>
          </p:cNvPr>
          <p:cNvGraphicFramePr>
            <a:graphicFrameLocks noGrp="1"/>
          </p:cNvGraphicFramePr>
          <p:nvPr>
            <p:extLst>
              <p:ext uri="{D42A27DB-BD31-4B8C-83A1-F6EECF244321}">
                <p14:modId xmlns:p14="http://schemas.microsoft.com/office/powerpoint/2010/main" val="3312193132"/>
              </p:ext>
            </p:extLst>
          </p:nvPr>
        </p:nvGraphicFramePr>
        <p:xfrm>
          <a:off x="1617875" y="1652106"/>
          <a:ext cx="8956250" cy="4698376"/>
        </p:xfrm>
        <a:graphic>
          <a:graphicData uri="http://schemas.openxmlformats.org/drawingml/2006/table">
            <a:tbl>
              <a:tblPr firstRow="1" bandRow="1">
                <a:tableStyleId>{93296810-A885-4BE3-A3E7-6D5BEEA58F35}</a:tableStyleId>
              </a:tblPr>
              <a:tblGrid>
                <a:gridCol w="5327186">
                  <a:extLst>
                    <a:ext uri="{9D8B030D-6E8A-4147-A177-3AD203B41FA5}">
                      <a16:colId xmlns="" xmlns:a16="http://schemas.microsoft.com/office/drawing/2014/main" val="4142451872"/>
                    </a:ext>
                  </a:extLst>
                </a:gridCol>
                <a:gridCol w="1171580">
                  <a:extLst>
                    <a:ext uri="{9D8B030D-6E8A-4147-A177-3AD203B41FA5}">
                      <a16:colId xmlns="" xmlns:a16="http://schemas.microsoft.com/office/drawing/2014/main" val="1074822476"/>
                    </a:ext>
                  </a:extLst>
                </a:gridCol>
                <a:gridCol w="1171580">
                  <a:extLst>
                    <a:ext uri="{9D8B030D-6E8A-4147-A177-3AD203B41FA5}">
                      <a16:colId xmlns="" xmlns:a16="http://schemas.microsoft.com/office/drawing/2014/main" val="626863219"/>
                    </a:ext>
                  </a:extLst>
                </a:gridCol>
                <a:gridCol w="1285904">
                  <a:extLst>
                    <a:ext uri="{9D8B030D-6E8A-4147-A177-3AD203B41FA5}">
                      <a16:colId xmlns="" xmlns:a16="http://schemas.microsoft.com/office/drawing/2014/main" val="3603079831"/>
                    </a:ext>
                  </a:extLst>
                </a:gridCol>
              </a:tblGrid>
              <a:tr h="587297">
                <a:tc>
                  <a:txBody>
                    <a:bodyPr/>
                    <a:lstStyle/>
                    <a:p>
                      <a:pPr lvl="0" algn="l" fontAlgn="b"/>
                      <a:r>
                        <a:rPr lang="en-GB" sz="1800" b="1" i="0" u="none" strike="noStrike" dirty="0">
                          <a:solidFill>
                            <a:schemeClr val="bg1"/>
                          </a:solidFill>
                          <a:effectLst/>
                          <a:latin typeface="Calibri" panose="020F0502020204030204" pitchFamily="34" charset="0"/>
                        </a:rPr>
                        <a:t>  Available funding</a:t>
                      </a:r>
                    </a:p>
                  </a:txBody>
                  <a:tcPr marL="6350" marR="6350" marT="6350" marB="0"/>
                </a:tc>
                <a:tc>
                  <a:txBody>
                    <a:bodyPr/>
                    <a:lstStyle/>
                    <a:p>
                      <a:r>
                        <a:rPr lang="en-GB" dirty="0">
                          <a:solidFill>
                            <a:schemeClr val="bg1"/>
                          </a:solidFill>
                        </a:rPr>
                        <a:t>Net</a:t>
                      </a:r>
                    </a:p>
                  </a:txBody>
                  <a:tcPr/>
                </a:tc>
                <a:tc>
                  <a:txBody>
                    <a:bodyPr/>
                    <a:lstStyle/>
                    <a:p>
                      <a:r>
                        <a:rPr lang="en-GB" dirty="0">
                          <a:solidFill>
                            <a:schemeClr val="bg1"/>
                          </a:solidFill>
                        </a:rPr>
                        <a:t>Vat</a:t>
                      </a:r>
                    </a:p>
                  </a:txBody>
                  <a:tcPr/>
                </a:tc>
                <a:tc>
                  <a:txBody>
                    <a:bodyPr/>
                    <a:lstStyle/>
                    <a:p>
                      <a:r>
                        <a:rPr lang="en-GB" dirty="0">
                          <a:solidFill>
                            <a:schemeClr val="bg1"/>
                          </a:solidFill>
                        </a:rPr>
                        <a:t>Total</a:t>
                      </a:r>
                    </a:p>
                  </a:txBody>
                  <a:tcPr/>
                </a:tc>
                <a:extLst>
                  <a:ext uri="{0D108BD9-81ED-4DB2-BD59-A6C34878D82A}">
                    <a16:rowId xmlns="" xmlns:a16="http://schemas.microsoft.com/office/drawing/2014/main" val="1116517697"/>
                  </a:ext>
                </a:extLst>
              </a:tr>
              <a:tr h="587297">
                <a:tc>
                  <a:txBody>
                    <a:bodyPr/>
                    <a:lstStyle/>
                    <a:p>
                      <a:pPr algn="l" fontAlgn="b"/>
                      <a:r>
                        <a:rPr lang="en-GB" sz="1800" b="0" i="0" u="none" strike="noStrike" dirty="0">
                          <a:solidFill>
                            <a:srgbClr val="000000"/>
                          </a:solidFill>
                          <a:effectLst/>
                          <a:latin typeface="Calibri" panose="020F0502020204030204" pitchFamily="34" charset="0"/>
                        </a:rPr>
                        <a:t>     </a:t>
                      </a:r>
                      <a:r>
                        <a:rPr lang="en-GB" sz="1800" b="0" i="0" u="none" strike="noStrike" dirty="0" err="1">
                          <a:solidFill>
                            <a:srgbClr val="000000"/>
                          </a:solidFill>
                          <a:effectLst/>
                          <a:latin typeface="Calibri" panose="020F0502020204030204" pitchFamily="34" charset="0"/>
                        </a:rPr>
                        <a:t>Titcomb</a:t>
                      </a:r>
                      <a:r>
                        <a:rPr lang="en-GB" sz="1800" b="0" i="0" u="none" strike="noStrike" dirty="0">
                          <a:solidFill>
                            <a:srgbClr val="000000"/>
                          </a:solidFill>
                          <a:effectLst/>
                          <a:latin typeface="Calibri" panose="020F0502020204030204" pitchFamily="34" charset="0"/>
                        </a:rPr>
                        <a:t> Foundation Grant</a:t>
                      </a:r>
                    </a:p>
                  </a:txBody>
                  <a:tcPr marL="6350" marR="6350" marT="6350" marB="0" anchor="ctr"/>
                </a:tc>
                <a:tc>
                  <a:txBody>
                    <a:bodyPr/>
                    <a:lstStyle/>
                    <a:p>
                      <a:pPr algn="r" fontAlgn="b"/>
                      <a:r>
                        <a:rPr lang="en-GB" sz="1800" b="0" i="0" u="none" strike="noStrike" dirty="0">
                          <a:solidFill>
                            <a:srgbClr val="000000"/>
                          </a:solidFill>
                          <a:effectLst/>
                          <a:latin typeface="Calibri" panose="020F0502020204030204" pitchFamily="34" charset="0"/>
                        </a:rPr>
                        <a:t>300,000</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0</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300,000</a:t>
                      </a:r>
                    </a:p>
                  </a:txBody>
                  <a:tcPr marL="6350" marR="6350" marT="6350" marB="0" anchor="ctr"/>
                </a:tc>
                <a:extLst>
                  <a:ext uri="{0D108BD9-81ED-4DB2-BD59-A6C34878D82A}">
                    <a16:rowId xmlns="" xmlns:a16="http://schemas.microsoft.com/office/drawing/2014/main" val="3445246606"/>
                  </a:ext>
                </a:extLst>
              </a:tr>
              <a:tr h="587297">
                <a:tc>
                  <a:txBody>
                    <a:bodyPr/>
                    <a:lstStyle/>
                    <a:p>
                      <a:pPr algn="l" fontAlgn="b"/>
                      <a:r>
                        <a:rPr lang="en-GB" sz="1800" b="0" i="0" u="none" strike="noStrike" dirty="0">
                          <a:solidFill>
                            <a:srgbClr val="000000"/>
                          </a:solidFill>
                          <a:effectLst/>
                          <a:latin typeface="Calibri" panose="020F0502020204030204" pitchFamily="34" charset="0"/>
                        </a:rPr>
                        <a:t>     Sinking Fund</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25,000</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0</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25,000</a:t>
                      </a:r>
                    </a:p>
                  </a:txBody>
                  <a:tcPr marL="6350" marR="6350" marT="6350" marB="0" anchor="ctr"/>
                </a:tc>
                <a:extLst>
                  <a:ext uri="{0D108BD9-81ED-4DB2-BD59-A6C34878D82A}">
                    <a16:rowId xmlns="" xmlns:a16="http://schemas.microsoft.com/office/drawing/2014/main" val="1124265477"/>
                  </a:ext>
                </a:extLst>
              </a:tr>
              <a:tr h="587297">
                <a:tc>
                  <a:txBody>
                    <a:bodyPr/>
                    <a:lstStyle/>
                    <a:p>
                      <a:pPr algn="l" fontAlgn="b"/>
                      <a:r>
                        <a:rPr lang="en-GB" sz="1800" b="1" i="1" u="none" strike="noStrike" dirty="0">
                          <a:solidFill>
                            <a:srgbClr val="000000"/>
                          </a:solidFill>
                          <a:effectLst/>
                          <a:latin typeface="Calibri" panose="020F0502020204030204" pitchFamily="34" charset="0"/>
                        </a:rPr>
                        <a:t>     Total Available Funding</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325,000</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0</a:t>
                      </a:r>
                    </a:p>
                  </a:txBody>
                  <a:tcPr marL="6350" marR="6350" marT="6350" marB="0" anchor="ctr"/>
                </a:tc>
                <a:tc>
                  <a:txBody>
                    <a:bodyPr/>
                    <a:lstStyle/>
                    <a:p>
                      <a:pPr algn="r" fontAlgn="b"/>
                      <a:r>
                        <a:rPr lang="en-GB" sz="1800" b="0" i="0" u="none" strike="noStrike" dirty="0">
                          <a:solidFill>
                            <a:srgbClr val="000000"/>
                          </a:solidFill>
                          <a:effectLst/>
                          <a:latin typeface="Calibri" panose="020F0502020204030204" pitchFamily="34" charset="0"/>
                        </a:rPr>
                        <a:t>325,000</a:t>
                      </a:r>
                    </a:p>
                  </a:txBody>
                  <a:tcPr marL="6350" marR="6350" marT="6350" marB="0" anchor="ctr"/>
                </a:tc>
                <a:extLst>
                  <a:ext uri="{0D108BD9-81ED-4DB2-BD59-A6C34878D82A}">
                    <a16:rowId xmlns="" xmlns:a16="http://schemas.microsoft.com/office/drawing/2014/main" val="3941095269"/>
                  </a:ext>
                </a:extLst>
              </a:tr>
              <a:tr h="587297">
                <a:tc>
                  <a:txBody>
                    <a:bodyPr/>
                    <a:lstStyle/>
                    <a:p>
                      <a:pPr algn="l" fontAlgn="b"/>
                      <a:r>
                        <a:rPr lang="en-GB" sz="1800" b="1" i="1" u="none" strike="noStrike" dirty="0">
                          <a:solidFill>
                            <a:srgbClr val="FF0000"/>
                          </a:solidFill>
                          <a:effectLst/>
                          <a:latin typeface="Calibri" panose="020F0502020204030204" pitchFamily="34" charset="0"/>
                        </a:rPr>
                        <a:t>     Gross shortfall</a:t>
                      </a:r>
                    </a:p>
                  </a:txBody>
                  <a:tcPr marL="6350" marR="6350" marT="6350" marB="0" anchor="ctr"/>
                </a:tc>
                <a:tc>
                  <a:txBody>
                    <a:bodyPr/>
                    <a:lstStyle/>
                    <a:p>
                      <a:pPr algn="r" fontAlgn="b"/>
                      <a:r>
                        <a:rPr lang="en-GB" sz="1800" b="1" i="1" u="none" strike="noStrike">
                          <a:solidFill>
                            <a:srgbClr val="000000"/>
                          </a:solidFill>
                          <a:effectLst/>
                          <a:latin typeface="Calibri" panose="020F0502020204030204" pitchFamily="34" charset="0"/>
                        </a:rPr>
                        <a:t>10,667</a:t>
                      </a:r>
                    </a:p>
                  </a:txBody>
                  <a:tcPr marL="6350" marR="6350" marT="6350" marB="0" anchor="ctr"/>
                </a:tc>
                <a:tc>
                  <a:txBody>
                    <a:bodyPr/>
                    <a:lstStyle/>
                    <a:p>
                      <a:pPr algn="r" fontAlgn="b"/>
                      <a:r>
                        <a:rPr lang="en-GB" sz="1800" b="1" i="1" u="none" strike="noStrike">
                          <a:solidFill>
                            <a:srgbClr val="FF0000"/>
                          </a:solidFill>
                          <a:effectLst/>
                          <a:latin typeface="Calibri" panose="020F0502020204030204" pitchFamily="34" charset="0"/>
                        </a:rPr>
                        <a:t>(55,596)</a:t>
                      </a:r>
                    </a:p>
                  </a:txBody>
                  <a:tcPr marL="6350" marR="6350" marT="6350" marB="0" anchor="ctr"/>
                </a:tc>
                <a:tc>
                  <a:txBody>
                    <a:bodyPr/>
                    <a:lstStyle/>
                    <a:p>
                      <a:pPr algn="r" fontAlgn="b"/>
                      <a:r>
                        <a:rPr lang="en-GB" sz="1800" b="1" i="1" u="none" strike="noStrike" dirty="0">
                          <a:solidFill>
                            <a:srgbClr val="FF0000"/>
                          </a:solidFill>
                          <a:effectLst/>
                          <a:latin typeface="Calibri" panose="020F0502020204030204" pitchFamily="34" charset="0"/>
                        </a:rPr>
                        <a:t>(44,929)</a:t>
                      </a:r>
                    </a:p>
                  </a:txBody>
                  <a:tcPr marL="6350" marR="6350" marT="6350" marB="0" anchor="ctr"/>
                </a:tc>
                <a:extLst>
                  <a:ext uri="{0D108BD9-81ED-4DB2-BD59-A6C34878D82A}">
                    <a16:rowId xmlns="" xmlns:a16="http://schemas.microsoft.com/office/drawing/2014/main" val="2696000330"/>
                  </a:ext>
                </a:extLst>
              </a:tr>
              <a:tr h="587297">
                <a:tc>
                  <a:txBody>
                    <a:bodyPr/>
                    <a:lstStyle/>
                    <a:p>
                      <a:pPr algn="l" fontAlgn="b"/>
                      <a:r>
                        <a:rPr lang="en-GB" sz="1800" b="0" i="0" u="none" strike="noStrike" dirty="0">
                          <a:solidFill>
                            <a:srgbClr val="000000"/>
                          </a:solidFill>
                          <a:effectLst/>
                          <a:latin typeface="Calibri" panose="020F0502020204030204" pitchFamily="34" charset="0"/>
                        </a:rPr>
                        <a:t>     VAT reclaim (33%)</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0</a:t>
                      </a:r>
                    </a:p>
                  </a:txBody>
                  <a:tcPr marL="6350" marR="6350" marT="6350" marB="0" anchor="ctr"/>
                </a:tc>
                <a:tc>
                  <a:txBody>
                    <a:bodyPr/>
                    <a:lstStyle/>
                    <a:p>
                      <a:pPr algn="r" fontAlgn="b"/>
                      <a:r>
                        <a:rPr lang="en-GB" sz="1800" b="0" i="0" u="none" strike="noStrike" dirty="0">
                          <a:solidFill>
                            <a:srgbClr val="000000"/>
                          </a:solidFill>
                          <a:effectLst/>
                          <a:latin typeface="Calibri" panose="020F0502020204030204" pitchFamily="34" charset="0"/>
                        </a:rPr>
                        <a:t>18,347</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18,347</a:t>
                      </a:r>
                    </a:p>
                  </a:txBody>
                  <a:tcPr marL="6350" marR="6350" marT="6350" marB="0" anchor="ctr"/>
                </a:tc>
                <a:extLst>
                  <a:ext uri="{0D108BD9-81ED-4DB2-BD59-A6C34878D82A}">
                    <a16:rowId xmlns="" xmlns:a16="http://schemas.microsoft.com/office/drawing/2014/main" val="1435725610"/>
                  </a:ext>
                </a:extLst>
              </a:tr>
              <a:tr h="587297">
                <a:tc>
                  <a:txBody>
                    <a:bodyPr/>
                    <a:lstStyle/>
                    <a:p>
                      <a:pPr algn="l" fontAlgn="b"/>
                      <a:r>
                        <a:rPr lang="en-GB" sz="1800" b="1" i="1" u="none" strike="noStrike" dirty="0">
                          <a:solidFill>
                            <a:srgbClr val="FF0000"/>
                          </a:solidFill>
                          <a:effectLst/>
                          <a:latin typeface="Calibri" panose="020F0502020204030204" pitchFamily="34" charset="0"/>
                        </a:rPr>
                        <a:t>     Net funding shortfall</a:t>
                      </a:r>
                    </a:p>
                  </a:txBody>
                  <a:tcPr marL="6350" marR="6350" marT="6350" marB="0" anchor="ctr"/>
                </a:tc>
                <a:tc>
                  <a:txBody>
                    <a:bodyPr/>
                    <a:lstStyle/>
                    <a:p>
                      <a:pPr algn="r" fontAlgn="b"/>
                      <a:r>
                        <a:rPr lang="en-GB" sz="1800" b="1" i="1" u="none" strike="noStrike">
                          <a:solidFill>
                            <a:srgbClr val="000000"/>
                          </a:solidFill>
                          <a:effectLst/>
                          <a:latin typeface="Calibri" panose="020F0502020204030204" pitchFamily="34" charset="0"/>
                        </a:rPr>
                        <a:t>10,667</a:t>
                      </a:r>
                    </a:p>
                  </a:txBody>
                  <a:tcPr marL="6350" marR="6350" marT="6350" marB="0" anchor="ctr"/>
                </a:tc>
                <a:tc>
                  <a:txBody>
                    <a:bodyPr/>
                    <a:lstStyle/>
                    <a:p>
                      <a:pPr algn="r" fontAlgn="b"/>
                      <a:r>
                        <a:rPr lang="en-GB" sz="1800" b="1" i="1" u="none" strike="noStrike">
                          <a:solidFill>
                            <a:srgbClr val="FF0000"/>
                          </a:solidFill>
                          <a:effectLst/>
                          <a:latin typeface="Calibri" panose="020F0502020204030204" pitchFamily="34" charset="0"/>
                        </a:rPr>
                        <a:t>(37,249)</a:t>
                      </a:r>
                    </a:p>
                  </a:txBody>
                  <a:tcPr marL="6350" marR="6350" marT="6350" marB="0" anchor="ctr"/>
                </a:tc>
                <a:tc>
                  <a:txBody>
                    <a:bodyPr/>
                    <a:lstStyle/>
                    <a:p>
                      <a:pPr algn="r" fontAlgn="b"/>
                      <a:r>
                        <a:rPr lang="en-GB" sz="1800" b="1" i="1" u="none" strike="noStrike" dirty="0">
                          <a:solidFill>
                            <a:srgbClr val="FF0000"/>
                          </a:solidFill>
                          <a:effectLst/>
                          <a:latin typeface="Calibri" panose="020F0502020204030204" pitchFamily="34" charset="0"/>
                        </a:rPr>
                        <a:t>(26,582)</a:t>
                      </a:r>
                    </a:p>
                  </a:txBody>
                  <a:tcPr marL="6350" marR="6350" marT="6350" marB="0" anchor="ctr"/>
                </a:tc>
                <a:extLst>
                  <a:ext uri="{0D108BD9-81ED-4DB2-BD59-A6C34878D82A}">
                    <a16:rowId xmlns="" xmlns:a16="http://schemas.microsoft.com/office/drawing/2014/main" val="3376478816"/>
                  </a:ext>
                </a:extLst>
              </a:tr>
              <a:tr h="587297">
                <a:tc>
                  <a:txBody>
                    <a:bodyPr/>
                    <a:lstStyle/>
                    <a:p>
                      <a:pPr algn="l" fontAlgn="b"/>
                      <a:r>
                        <a:rPr lang="en-GB" sz="1800" b="0" i="0" u="none" strike="noStrike" dirty="0">
                          <a:solidFill>
                            <a:srgbClr val="000000"/>
                          </a:solidFill>
                          <a:effectLst/>
                          <a:latin typeface="Calibri" panose="020F0502020204030204" pitchFamily="34" charset="0"/>
                        </a:rPr>
                        <a:t>     Non-cash P&amp;L expense w/off of floodlight hoods</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4,324</a:t>
                      </a:r>
                    </a:p>
                  </a:txBody>
                  <a:tcPr marL="6350" marR="6350" marT="6350" marB="0" anchor="ctr"/>
                </a:tc>
                <a:tc>
                  <a:txBody>
                    <a:bodyPr/>
                    <a:lstStyle/>
                    <a:p>
                      <a:pPr algn="r" fontAlgn="b"/>
                      <a:r>
                        <a:rPr lang="en-GB" sz="1800" b="0" i="0" u="none" strike="noStrike">
                          <a:solidFill>
                            <a:srgbClr val="000000"/>
                          </a:solidFill>
                          <a:effectLst/>
                          <a:latin typeface="Calibri" panose="020F0502020204030204" pitchFamily="34" charset="0"/>
                        </a:rPr>
                        <a:t>0</a:t>
                      </a:r>
                    </a:p>
                  </a:txBody>
                  <a:tcPr marL="6350" marR="6350" marT="6350" marB="0" anchor="ctr"/>
                </a:tc>
                <a:tc>
                  <a:txBody>
                    <a:bodyPr/>
                    <a:lstStyle/>
                    <a:p>
                      <a:pPr algn="r" fontAlgn="b"/>
                      <a:r>
                        <a:rPr lang="en-GB" sz="1800" b="0" i="0" u="none" strike="noStrike" dirty="0">
                          <a:solidFill>
                            <a:srgbClr val="000000"/>
                          </a:solidFill>
                          <a:effectLst/>
                          <a:latin typeface="Calibri" panose="020F0502020204030204" pitchFamily="34" charset="0"/>
                        </a:rPr>
                        <a:t>4,324</a:t>
                      </a:r>
                    </a:p>
                  </a:txBody>
                  <a:tcPr marL="6350" marR="6350" marT="6350" marB="0" anchor="ctr"/>
                </a:tc>
                <a:extLst>
                  <a:ext uri="{0D108BD9-81ED-4DB2-BD59-A6C34878D82A}">
                    <a16:rowId xmlns="" xmlns:a16="http://schemas.microsoft.com/office/drawing/2014/main" val="2454888660"/>
                  </a:ext>
                </a:extLst>
              </a:tr>
            </a:tbl>
          </a:graphicData>
        </a:graphic>
      </p:graphicFrame>
      <p:pic>
        <p:nvPicPr>
          <p:cNvPr id="5" name="Picture 4">
            <a:extLst>
              <a:ext uri="{FF2B5EF4-FFF2-40B4-BE49-F238E27FC236}">
                <a16:creationId xmlns="" xmlns:a16="http://schemas.microsoft.com/office/drawing/2014/main" id="{3A2ABF57-3AEA-424D-B4A4-89388AEC311F}"/>
              </a:ext>
            </a:extLst>
          </p:cNvPr>
          <p:cNvPicPr>
            <a:picLocks noChangeAspect="1"/>
          </p:cNvPicPr>
          <p:nvPr/>
        </p:nvPicPr>
        <p:blipFill>
          <a:blip r:embed="rId2"/>
          <a:stretch>
            <a:fillRect/>
          </a:stretch>
        </p:blipFill>
        <p:spPr>
          <a:xfrm>
            <a:off x="10446831" y="508883"/>
            <a:ext cx="1395311" cy="951111"/>
          </a:xfrm>
          <a:prstGeom prst="rect">
            <a:avLst/>
          </a:prstGeom>
        </p:spPr>
      </p:pic>
    </p:spTree>
    <p:extLst>
      <p:ext uri="{BB962C8B-B14F-4D97-AF65-F5344CB8AC3E}">
        <p14:creationId xmlns:p14="http://schemas.microsoft.com/office/powerpoint/2010/main" val="376330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Maintenance requirements and costs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531558"/>
            <a:ext cx="10515600" cy="4980560"/>
          </a:xfrm>
        </p:spPr>
        <p:txBody>
          <a:bodyPr>
            <a:normAutofit fontScale="92500" lnSpcReduction="10000"/>
          </a:bodyPr>
          <a:lstStyle/>
          <a:p>
            <a:r>
              <a:rPr lang="en-GB" sz="2400" dirty="0"/>
              <a:t>A detailed Operations and Maintenance manual will be provided by </a:t>
            </a:r>
            <a:r>
              <a:rPr lang="en-GB" sz="2400" dirty="0" err="1"/>
              <a:t>Fordingbridge</a:t>
            </a:r>
            <a:r>
              <a:rPr lang="en-GB" sz="2400" dirty="0"/>
              <a:t>, however in summary:</a:t>
            </a:r>
          </a:p>
          <a:p>
            <a:r>
              <a:rPr lang="en-GB" sz="2400" dirty="0"/>
              <a:t>Safe walking access will be provided through the central valley gutter</a:t>
            </a:r>
          </a:p>
          <a:p>
            <a:r>
              <a:rPr lang="en-GB" sz="2400" dirty="0"/>
              <a:t>An inspection should be carried out once a year</a:t>
            </a:r>
          </a:p>
          <a:p>
            <a:r>
              <a:rPr lang="en-GB" sz="2400" dirty="0"/>
              <a:t>This inspection may need to be more frequent dependant on potential gutter blockages (leaves from nearby trees</a:t>
            </a:r>
            <a:r>
              <a:rPr lang="en-GB" sz="2400" dirty="0" smtClean="0"/>
              <a:t>)</a:t>
            </a:r>
          </a:p>
          <a:p>
            <a:r>
              <a:rPr lang="en-GB" sz="2400" dirty="0" smtClean="0">
                <a:solidFill>
                  <a:srgbClr val="7030A0"/>
                </a:solidFill>
              </a:rPr>
              <a:t>15-20 years life expectancy for cladding.</a:t>
            </a:r>
          </a:p>
          <a:p>
            <a:r>
              <a:rPr lang="en-GB" sz="2400" dirty="0" smtClean="0">
                <a:solidFill>
                  <a:srgbClr val="7030A0"/>
                </a:solidFill>
              </a:rPr>
              <a:t> </a:t>
            </a:r>
            <a:r>
              <a:rPr lang="en-US" sz="2400" dirty="0">
                <a:solidFill>
                  <a:srgbClr val="7030A0"/>
                </a:solidFill>
              </a:rPr>
              <a:t>Single span structure full re-clad cost –circa £9,000 + Vat (+ installation &amp; plant)</a:t>
            </a:r>
          </a:p>
          <a:p>
            <a:r>
              <a:rPr lang="en-US" sz="2400" dirty="0">
                <a:solidFill>
                  <a:srgbClr val="7030A0"/>
                </a:solidFill>
              </a:rPr>
              <a:t>Twin span structure full re-clad cost –circa £18,000 + Vat (+ installation &amp; plant)</a:t>
            </a:r>
            <a:endParaRPr lang="en-GB" sz="2400" dirty="0">
              <a:solidFill>
                <a:srgbClr val="7030A0"/>
              </a:solidFill>
            </a:endParaRPr>
          </a:p>
          <a:p>
            <a:r>
              <a:rPr lang="en-US" sz="2000" dirty="0">
                <a:solidFill>
                  <a:srgbClr val="7030A0"/>
                </a:solidFill>
              </a:rPr>
              <a:t>Price for </a:t>
            </a:r>
            <a:r>
              <a:rPr lang="en-US" sz="2000" dirty="0" err="1" smtClean="0">
                <a:solidFill>
                  <a:srgbClr val="7030A0"/>
                </a:solidFill>
              </a:rPr>
              <a:t>Fordingbridge</a:t>
            </a:r>
            <a:r>
              <a:rPr lang="en-US" sz="2000" dirty="0" smtClean="0">
                <a:solidFill>
                  <a:srgbClr val="7030A0"/>
                </a:solidFill>
              </a:rPr>
              <a:t> to </a:t>
            </a:r>
            <a:r>
              <a:rPr lang="en-US" sz="2000" dirty="0">
                <a:solidFill>
                  <a:srgbClr val="7030A0"/>
                </a:solidFill>
              </a:rPr>
              <a:t>undertake a full canopy clean, gutter inspection and </a:t>
            </a:r>
            <a:r>
              <a:rPr lang="en-US" sz="2000" dirty="0" smtClean="0">
                <a:solidFill>
                  <a:srgbClr val="7030A0"/>
                </a:solidFill>
              </a:rPr>
              <a:t>subsequent un </a:t>
            </a:r>
            <a:r>
              <a:rPr lang="en-US" sz="2000" dirty="0" err="1" smtClean="0">
                <a:solidFill>
                  <a:srgbClr val="7030A0"/>
                </a:solidFill>
              </a:rPr>
              <a:t>blockageas</a:t>
            </a:r>
            <a:r>
              <a:rPr lang="en-US" sz="2000" dirty="0" smtClean="0">
                <a:solidFill>
                  <a:srgbClr val="7030A0"/>
                </a:solidFill>
              </a:rPr>
              <a:t> required</a:t>
            </a:r>
            <a:r>
              <a:rPr lang="en-US" sz="2000" dirty="0">
                <a:solidFill>
                  <a:srgbClr val="7030A0"/>
                </a:solidFill>
              </a:rPr>
              <a:t>:£4,136.00 + </a:t>
            </a:r>
            <a:r>
              <a:rPr lang="en-US" sz="2000" dirty="0" smtClean="0">
                <a:solidFill>
                  <a:srgbClr val="7030A0"/>
                </a:solidFill>
              </a:rPr>
              <a:t>VAT (Price includes relevant plant</a:t>
            </a:r>
            <a:r>
              <a:rPr lang="en-US" sz="2000" dirty="0">
                <a:solidFill>
                  <a:srgbClr val="7030A0"/>
                </a:solidFill>
              </a:rPr>
              <a:t>, </a:t>
            </a:r>
            <a:r>
              <a:rPr lang="en-US" sz="2000" dirty="0" smtClean="0">
                <a:solidFill>
                  <a:srgbClr val="7030A0"/>
                </a:solidFill>
              </a:rPr>
              <a:t>safety netting </a:t>
            </a:r>
            <a:r>
              <a:rPr lang="en-US" sz="2000" dirty="0">
                <a:solidFill>
                  <a:srgbClr val="7030A0"/>
                </a:solidFill>
              </a:rPr>
              <a:t>and is reviewed annually.) </a:t>
            </a:r>
            <a:r>
              <a:rPr lang="en-US" sz="2000" dirty="0" smtClean="0">
                <a:solidFill>
                  <a:srgbClr val="7030A0"/>
                </a:solidFill>
              </a:rPr>
              <a:t>. </a:t>
            </a:r>
            <a:endParaRPr lang="en-US" sz="2000" dirty="0">
              <a:solidFill>
                <a:srgbClr val="7030A0"/>
              </a:solidFill>
            </a:endParaRPr>
          </a:p>
          <a:p>
            <a:r>
              <a:rPr lang="en-US" sz="2000" dirty="0" smtClean="0">
                <a:solidFill>
                  <a:srgbClr val="7030A0"/>
                </a:solidFill>
              </a:rPr>
              <a:t>Joey: In my opinion, </a:t>
            </a:r>
            <a:r>
              <a:rPr lang="en-US" sz="2000" dirty="0" err="1" smtClean="0">
                <a:solidFill>
                  <a:srgbClr val="7030A0"/>
                </a:solidFill>
              </a:rPr>
              <a:t>Fordingbridge’s</a:t>
            </a:r>
            <a:r>
              <a:rPr lang="en-US" sz="2000" dirty="0" smtClean="0">
                <a:solidFill>
                  <a:srgbClr val="7030A0"/>
                </a:solidFill>
              </a:rPr>
              <a:t> price for cleaning and </a:t>
            </a:r>
            <a:r>
              <a:rPr lang="en-US" sz="2000" dirty="0" err="1" smtClean="0">
                <a:solidFill>
                  <a:srgbClr val="7030A0"/>
                </a:solidFill>
              </a:rPr>
              <a:t>mainenance</a:t>
            </a:r>
            <a:r>
              <a:rPr lang="en-US" sz="2000" dirty="0" smtClean="0">
                <a:solidFill>
                  <a:srgbClr val="7030A0"/>
                </a:solidFill>
              </a:rPr>
              <a:t> is overpriced and we could get a much more competitive price from a specialist contractor. However this should be factored in for the time being.</a:t>
            </a:r>
            <a:endParaRPr lang="en-GB" sz="2000" dirty="0">
              <a:solidFill>
                <a:srgbClr val="7030A0"/>
              </a:solidFill>
            </a:endParaRPr>
          </a:p>
        </p:txBody>
      </p:sp>
      <p:pic>
        <p:nvPicPr>
          <p:cNvPr id="4" name="Picture 3">
            <a:extLst>
              <a:ext uri="{FF2B5EF4-FFF2-40B4-BE49-F238E27FC236}">
                <a16:creationId xmlns="" xmlns:a16="http://schemas.microsoft.com/office/drawing/2014/main" id="{B01E8702-C611-4D4D-868A-3ABCECCC001B}"/>
              </a:ext>
            </a:extLst>
          </p:cNvPr>
          <p:cNvPicPr>
            <a:picLocks noChangeAspect="1"/>
          </p:cNvPicPr>
          <p:nvPr/>
        </p:nvPicPr>
        <p:blipFill>
          <a:blip r:embed="rId2"/>
          <a:stretch>
            <a:fillRect/>
          </a:stretch>
        </p:blipFill>
        <p:spPr>
          <a:xfrm>
            <a:off x="10373396" y="421989"/>
            <a:ext cx="1627773" cy="1109568"/>
          </a:xfrm>
          <a:prstGeom prst="rect">
            <a:avLst/>
          </a:prstGeom>
        </p:spPr>
      </p:pic>
    </p:spTree>
    <p:extLst>
      <p:ext uri="{BB962C8B-B14F-4D97-AF65-F5344CB8AC3E}">
        <p14:creationId xmlns:p14="http://schemas.microsoft.com/office/powerpoint/2010/main" val="1407092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Planning consent and pre-application advice</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470581"/>
            <a:ext cx="10515600" cy="4706382"/>
          </a:xfrm>
        </p:spPr>
        <p:txBody>
          <a:bodyPr>
            <a:normAutofit fontScale="70000" lnSpcReduction="20000"/>
          </a:bodyPr>
          <a:lstStyle/>
          <a:p>
            <a:r>
              <a:rPr lang="en-GB" dirty="0"/>
              <a:t>Planning permission will be required for the structure and this will be dealt with by Mid Sussex District Council.</a:t>
            </a:r>
          </a:p>
          <a:p>
            <a:r>
              <a:rPr lang="en-GB" dirty="0"/>
              <a:t>Mid Sussex District Council offer a paid for service of  “pre-application advice” which the working group strongly recommended should be utilised. This would provide formal written advice on the proposals and provide information on likely conditions that would be attached to any consent including the need for environmental surveys and/or flood risk assessment. </a:t>
            </a:r>
          </a:p>
          <a:p>
            <a:r>
              <a:rPr lang="en-GB" dirty="0"/>
              <a:t>This will allow the detailed design to progress taking this formal advice into account which should make the subsequent planning application more straightforward.</a:t>
            </a:r>
          </a:p>
          <a:p>
            <a:r>
              <a:rPr lang="en-GB" dirty="0"/>
              <a:t>To carry out the work necessary to make a request for pre application advice is likely to cost in the region of £5000, made up of £2,500 upfront design costs and £2,500 planning consultant fees to collate the required information and manage the process</a:t>
            </a:r>
            <a:r>
              <a:rPr lang="en-GB" dirty="0" smtClean="0"/>
              <a:t>.</a:t>
            </a:r>
          </a:p>
          <a:p>
            <a:r>
              <a:rPr lang="en-GB" dirty="0" smtClean="0"/>
              <a:t>This </a:t>
            </a:r>
            <a:r>
              <a:rPr lang="en-GB" dirty="0"/>
              <a:t>amount will be at risk, should the project subsequently not proceed</a:t>
            </a:r>
            <a:r>
              <a:rPr lang="en-GB" dirty="0"/>
              <a:t>. </a:t>
            </a:r>
            <a:r>
              <a:rPr lang="en-GB" dirty="0">
                <a:solidFill>
                  <a:srgbClr val="7030A0"/>
                </a:solidFill>
              </a:rPr>
              <a:t>Question from Joey: If </a:t>
            </a:r>
            <a:r>
              <a:rPr lang="en-GB" dirty="0" smtClean="0">
                <a:solidFill>
                  <a:srgbClr val="7030A0"/>
                </a:solidFill>
              </a:rPr>
              <a:t>the project does proceed will this amount be off-sit against the full planning cost? The foundation have indicated they may be willing to pay this for us up front? </a:t>
            </a:r>
            <a:endParaRPr lang="en-GB" dirty="0">
              <a:solidFill>
                <a:srgbClr val="7030A0"/>
              </a:solidFill>
            </a:endParaRPr>
          </a:p>
          <a:p>
            <a:r>
              <a:rPr lang="en-GB" dirty="0" smtClean="0"/>
              <a:t>Several </a:t>
            </a:r>
            <a:r>
              <a:rPr lang="en-GB" dirty="0"/>
              <a:t>members who are also residents of South Bank have already registered their intent to object to a planning application.</a:t>
            </a:r>
          </a:p>
        </p:txBody>
      </p:sp>
      <p:pic>
        <p:nvPicPr>
          <p:cNvPr id="4" name="Picture 3">
            <a:extLst>
              <a:ext uri="{FF2B5EF4-FFF2-40B4-BE49-F238E27FC236}">
                <a16:creationId xmlns="" xmlns:a16="http://schemas.microsoft.com/office/drawing/2014/main" id="{9DD9D258-C267-4EDF-A01A-56D77B80B709}"/>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2890514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Fee/charging structures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540689" y="1480008"/>
            <a:ext cx="11298803" cy="5119575"/>
          </a:xfrm>
        </p:spPr>
        <p:txBody>
          <a:bodyPr>
            <a:normAutofit fontScale="55000" lnSpcReduction="20000"/>
          </a:bodyPr>
          <a:lstStyle/>
          <a:p>
            <a:r>
              <a:rPr lang="en-GB" dirty="0"/>
              <a:t>In order to replenish the Club’s sinking fund and to provide sufficient finances to cover future maintenance/replacement of the structure, the working group consider that there will need to be a charge for using the covered courts.</a:t>
            </a:r>
          </a:p>
          <a:p>
            <a:r>
              <a:rPr lang="en-GB" dirty="0"/>
              <a:t>This has been a key topic from the members questions regarding the project.</a:t>
            </a:r>
          </a:p>
          <a:p>
            <a:r>
              <a:rPr lang="en-GB" dirty="0"/>
              <a:t>We approached other local clubs with covered courts to find out what they charge (although it should be noted that </a:t>
            </a:r>
            <a:r>
              <a:rPr lang="en-GB" dirty="0" err="1"/>
              <a:t>airhalls</a:t>
            </a:r>
            <a:r>
              <a:rPr lang="en-GB" dirty="0"/>
              <a:t> have significantly greater operational costs than the structure proposed at the Weald).</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r>
              <a:rPr lang="en-GB" dirty="0" smtClean="0"/>
              <a:t>It </a:t>
            </a:r>
            <a:r>
              <a:rPr lang="en-GB" dirty="0"/>
              <a:t>will be necessary to consider what charges will be levied to use the covered courts, how much this will be and whether the charges will apply year round or be seasonal to reflect demand.</a:t>
            </a:r>
          </a:p>
          <a:p>
            <a:r>
              <a:rPr lang="en-GB" dirty="0"/>
              <a:t>This will need to strike a balance between replenishing the sinking fund to cover maintenance and replacement vs putting people off using the courts due to the additional costs (particularly during good weather)</a:t>
            </a:r>
          </a:p>
          <a:p>
            <a:r>
              <a:rPr lang="en-GB" dirty="0"/>
              <a:t>Consideration also needs to be given to how the charge will be collected and/or access only given to those who have paid</a:t>
            </a:r>
          </a:p>
          <a:p>
            <a:r>
              <a:rPr lang="en-GB" dirty="0" smtClean="0">
                <a:solidFill>
                  <a:srgbClr val="7030A0"/>
                </a:solidFill>
              </a:rPr>
              <a:t>I would suggest a flat fee £4 per hour with the exception of June, July, August where it will be free. Floodlight cost will need to be added.</a:t>
            </a:r>
            <a:endParaRPr lang="en-GB" dirty="0">
              <a:solidFill>
                <a:srgbClr val="7030A0"/>
              </a:solidFill>
            </a:endParaRPr>
          </a:p>
        </p:txBody>
      </p:sp>
      <p:pic>
        <p:nvPicPr>
          <p:cNvPr id="4" name="Picture 3">
            <a:extLst>
              <a:ext uri="{FF2B5EF4-FFF2-40B4-BE49-F238E27FC236}">
                <a16:creationId xmlns="" xmlns:a16="http://schemas.microsoft.com/office/drawing/2014/main" id="{9CF3762A-743E-40B2-B051-57D307283470}"/>
              </a:ext>
            </a:extLst>
          </p:cNvPr>
          <p:cNvPicPr>
            <a:picLocks noChangeAspect="1"/>
          </p:cNvPicPr>
          <p:nvPr/>
        </p:nvPicPr>
        <p:blipFill>
          <a:blip r:embed="rId2"/>
          <a:stretch>
            <a:fillRect/>
          </a:stretch>
        </p:blipFill>
        <p:spPr>
          <a:xfrm>
            <a:off x="10126905" y="199352"/>
            <a:ext cx="1627773" cy="1109568"/>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96" t="25383" r="3449" b="27400"/>
          <a:stretch/>
        </p:blipFill>
        <p:spPr bwMode="auto">
          <a:xfrm>
            <a:off x="1630017" y="2691195"/>
            <a:ext cx="8566188" cy="213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7258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Booking priority considerations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199" y="1329179"/>
            <a:ext cx="10667337" cy="5334014"/>
          </a:xfrm>
        </p:spPr>
        <p:txBody>
          <a:bodyPr>
            <a:noAutofit/>
          </a:bodyPr>
          <a:lstStyle/>
          <a:p>
            <a:r>
              <a:rPr lang="en-GB" sz="1400" dirty="0"/>
              <a:t>Consideration will need to be given to how the courts are allocated when they are oversubscribed.</a:t>
            </a:r>
          </a:p>
          <a:p>
            <a:r>
              <a:rPr lang="en-GB" sz="1400" dirty="0"/>
              <a:t>This has also been a key topic from the members questions</a:t>
            </a:r>
          </a:p>
          <a:p>
            <a:r>
              <a:rPr lang="en-GB" sz="1400" dirty="0"/>
              <a:t>Considerations are needed around who would be given priority and how this would be managed</a:t>
            </a:r>
          </a:p>
          <a:p>
            <a:pPr lvl="1"/>
            <a:r>
              <a:rPr lang="en-GB" sz="1400" dirty="0"/>
              <a:t>Team matches</a:t>
            </a:r>
          </a:p>
          <a:p>
            <a:pPr lvl="1"/>
            <a:r>
              <a:rPr lang="en-GB" sz="1400" dirty="0"/>
              <a:t>Coaching sessions</a:t>
            </a:r>
          </a:p>
          <a:p>
            <a:pPr lvl="1"/>
            <a:r>
              <a:rPr lang="en-GB" sz="1400" dirty="0"/>
              <a:t>General member bookings</a:t>
            </a:r>
          </a:p>
          <a:p>
            <a:pPr lvl="1"/>
            <a:r>
              <a:rPr lang="en-GB" sz="1400" dirty="0"/>
              <a:t>Disability sessions</a:t>
            </a:r>
          </a:p>
          <a:p>
            <a:pPr lvl="1"/>
            <a:r>
              <a:rPr lang="en-GB" sz="1400" dirty="0"/>
              <a:t>Public use</a:t>
            </a:r>
          </a:p>
          <a:p>
            <a:r>
              <a:rPr lang="en-GB" sz="1400" dirty="0"/>
              <a:t>We need to recognise that the courts are likely to be either members last choice in good weather (particularly if there is an extra charge to use them) whilst being in high demand during the winter and a balance needs to be struck as to how priority is allocated</a:t>
            </a:r>
          </a:p>
          <a:p>
            <a:r>
              <a:rPr lang="en-GB" sz="1400" dirty="0"/>
              <a:t>Some members may see the courts being covered as a loss of facilities due to the relatively limited time that a cover is specifically required (as opposed to a nice to have benefit in the winter months to guarantee play)</a:t>
            </a:r>
          </a:p>
          <a:p>
            <a:r>
              <a:rPr lang="en-GB" sz="1400" dirty="0"/>
              <a:t>However records from the boking system show that Courts 6 and 7 are already the least popular, with the lowest number of member bookings</a:t>
            </a:r>
          </a:p>
          <a:p>
            <a:r>
              <a:rPr lang="en-GB" sz="1400" dirty="0" smtClean="0">
                <a:solidFill>
                  <a:srgbClr val="7030A0"/>
                </a:solidFill>
              </a:rPr>
              <a:t>Joey: I would suggest that these courts are given equal access to all aspects of the club. Due to lockdown the coaches were given priority to court 6 and 7 however this should be revoked once the structure is built, presuming there wil</a:t>
            </a:r>
            <a:r>
              <a:rPr lang="en-GB" sz="1400" dirty="0" smtClean="0">
                <a:solidFill>
                  <a:srgbClr val="7030A0"/>
                </a:solidFill>
              </a:rPr>
              <a:t>l be no COVID restrictions at this time. There should be some court allocation given to coaches but this will be in consultation with the tennis Committee. </a:t>
            </a:r>
            <a:r>
              <a:rPr lang="en-GB" sz="1400" dirty="0">
                <a:solidFill>
                  <a:srgbClr val="7030A0"/>
                </a:solidFill>
              </a:rPr>
              <a:t> </a:t>
            </a:r>
            <a:r>
              <a:rPr lang="en-GB" sz="1400" dirty="0" smtClean="0">
                <a:solidFill>
                  <a:srgbClr val="7030A0"/>
                </a:solidFill>
              </a:rPr>
              <a:t>They will also need to be offered to the disability tennis session on Sunday afternoon and in use with any school events to meet the public use criteria. NB the coaches will need access to the remaining courts to ensure there is no disruption to their programme. Once agreed coaching, disability and public use</a:t>
            </a:r>
            <a:endParaRPr lang="en-GB" sz="1400" dirty="0">
              <a:solidFill>
                <a:srgbClr val="7030A0"/>
              </a:solidFill>
            </a:endParaRPr>
          </a:p>
        </p:txBody>
      </p:sp>
      <p:pic>
        <p:nvPicPr>
          <p:cNvPr id="4" name="Picture 3">
            <a:extLst>
              <a:ext uri="{FF2B5EF4-FFF2-40B4-BE49-F238E27FC236}">
                <a16:creationId xmlns="" xmlns:a16="http://schemas.microsoft.com/office/drawing/2014/main" id="{3BA37FA0-DB61-4065-BA75-65C62213E001}"/>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2779722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References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524786" y="1463040"/>
            <a:ext cx="10829014" cy="4713923"/>
          </a:xfrm>
        </p:spPr>
        <p:txBody>
          <a:bodyPr>
            <a:normAutofit/>
          </a:bodyPr>
          <a:lstStyle/>
          <a:p>
            <a:pPr marL="0" indent="0">
              <a:buNone/>
            </a:pPr>
            <a:r>
              <a:rPr lang="en-US" sz="1200" i="1" dirty="0" smtClean="0">
                <a:solidFill>
                  <a:srgbClr val="7030A0"/>
                </a:solidFill>
              </a:rPr>
              <a:t>“Apologies </a:t>
            </a:r>
            <a:r>
              <a:rPr lang="en-US" sz="1200" i="1" dirty="0">
                <a:solidFill>
                  <a:srgbClr val="7030A0"/>
                </a:solidFill>
              </a:rPr>
              <a:t>for the time to respond- School life is very challenging at </a:t>
            </a:r>
            <a:r>
              <a:rPr lang="en-US" sz="1200" i="1" dirty="0" err="1">
                <a:solidFill>
                  <a:srgbClr val="7030A0"/>
                </a:solidFill>
              </a:rPr>
              <a:t>present.Fordingbridge</a:t>
            </a:r>
            <a:r>
              <a:rPr lang="en-US" sz="1200" i="1" dirty="0">
                <a:solidFill>
                  <a:srgbClr val="7030A0"/>
                </a:solidFill>
              </a:rPr>
              <a:t> installed the cover for the MUGA at my school. The structure is brilliant and we are very pleased with the quality.</a:t>
            </a:r>
          </a:p>
          <a:p>
            <a:pPr marL="0" indent="0">
              <a:buNone/>
            </a:pPr>
            <a:r>
              <a:rPr lang="en-US" sz="1200" i="1" dirty="0">
                <a:solidFill>
                  <a:srgbClr val="7030A0"/>
                </a:solidFill>
              </a:rPr>
              <a:t>The site presented lots of challenges to the company and to be fair they did manage very well and were able to overcome the obstacles. I would use them again.</a:t>
            </a:r>
          </a:p>
          <a:p>
            <a:pPr marL="0" indent="0">
              <a:buNone/>
            </a:pPr>
            <a:r>
              <a:rPr lang="en-US" sz="1200" i="1" dirty="0">
                <a:solidFill>
                  <a:srgbClr val="7030A0"/>
                </a:solidFill>
              </a:rPr>
              <a:t>I hope that helps</a:t>
            </a:r>
            <a:r>
              <a:rPr lang="en-US" sz="1200" i="1" dirty="0" smtClean="0">
                <a:solidFill>
                  <a:srgbClr val="7030A0"/>
                </a:solidFill>
              </a:rPr>
              <a:t>.--</a:t>
            </a:r>
            <a:r>
              <a:rPr lang="en-US" sz="1200" i="1" dirty="0">
                <a:solidFill>
                  <a:srgbClr val="7030A0"/>
                </a:solidFill>
              </a:rPr>
              <a:t/>
            </a:r>
            <a:br>
              <a:rPr lang="en-US" sz="1200" i="1" dirty="0">
                <a:solidFill>
                  <a:srgbClr val="7030A0"/>
                </a:solidFill>
              </a:rPr>
            </a:br>
            <a:endParaRPr lang="en-US" sz="1200" i="1" dirty="0">
              <a:solidFill>
                <a:srgbClr val="7030A0"/>
              </a:solidFill>
            </a:endParaRPr>
          </a:p>
          <a:p>
            <a:pPr marL="0" indent="0">
              <a:buNone/>
            </a:pPr>
            <a:r>
              <a:rPr lang="en-US" sz="1200" i="1" dirty="0">
                <a:solidFill>
                  <a:srgbClr val="7030A0"/>
                </a:solidFill>
              </a:rPr>
              <a:t>Heather </a:t>
            </a:r>
            <a:r>
              <a:rPr lang="en-US" sz="1200" i="1" dirty="0" smtClean="0">
                <a:solidFill>
                  <a:srgbClr val="7030A0"/>
                </a:solidFill>
              </a:rPr>
              <a:t>Landers, </a:t>
            </a:r>
            <a:r>
              <a:rPr lang="en-US" sz="1200" i="1" dirty="0" err="1" smtClean="0">
                <a:solidFill>
                  <a:srgbClr val="7030A0"/>
                </a:solidFill>
              </a:rPr>
              <a:t>Headteacher</a:t>
            </a:r>
            <a:endParaRPr lang="en-US" sz="1200" i="1" dirty="0">
              <a:solidFill>
                <a:srgbClr val="7030A0"/>
              </a:solidFill>
            </a:endParaRPr>
          </a:p>
          <a:p>
            <a:pPr marL="0" indent="0">
              <a:buNone/>
            </a:pPr>
            <a:r>
              <a:rPr lang="en-US" sz="1200" i="1" dirty="0">
                <a:solidFill>
                  <a:srgbClr val="7030A0"/>
                </a:solidFill>
              </a:rPr>
              <a:t/>
            </a:r>
            <a:br>
              <a:rPr lang="en-US" sz="1200" i="1" dirty="0">
                <a:solidFill>
                  <a:srgbClr val="7030A0"/>
                </a:solidFill>
              </a:rPr>
            </a:br>
            <a:r>
              <a:rPr lang="en-US" sz="1200" i="1" dirty="0" smtClean="0">
                <a:solidFill>
                  <a:srgbClr val="7030A0"/>
                </a:solidFill>
              </a:rPr>
              <a:t>St </a:t>
            </a:r>
            <a:r>
              <a:rPr lang="en-US" sz="1200" i="1" dirty="0">
                <a:solidFill>
                  <a:srgbClr val="7030A0"/>
                </a:solidFill>
              </a:rPr>
              <a:t>Stephens (</a:t>
            </a:r>
            <a:r>
              <a:rPr lang="en-US" sz="1200" i="1" dirty="0" err="1">
                <a:solidFill>
                  <a:srgbClr val="7030A0"/>
                </a:solidFill>
              </a:rPr>
              <a:t>Saltash</a:t>
            </a:r>
            <a:r>
              <a:rPr lang="en-US" sz="1200" i="1" dirty="0">
                <a:solidFill>
                  <a:srgbClr val="7030A0"/>
                </a:solidFill>
              </a:rPr>
              <a:t>) Community Primary School </a:t>
            </a:r>
            <a:r>
              <a:rPr lang="en-US" sz="1200" i="1" dirty="0" smtClean="0">
                <a:solidFill>
                  <a:srgbClr val="7030A0"/>
                </a:solidFill>
              </a:rPr>
              <a:t>”</a:t>
            </a:r>
          </a:p>
          <a:p>
            <a:pPr marL="0" indent="0">
              <a:buNone/>
            </a:pPr>
            <a:r>
              <a:rPr lang="en-US" sz="1200" i="1" dirty="0" smtClean="0"/>
              <a:t>___________________________________________________________________________________________________________________________________________</a:t>
            </a:r>
            <a:endParaRPr lang="en-US" sz="1200" i="1" dirty="0"/>
          </a:p>
          <a:p>
            <a:pPr marL="0" indent="0">
              <a:buNone/>
            </a:pPr>
            <a:r>
              <a:rPr lang="en-GB" sz="1200" dirty="0" smtClean="0">
                <a:solidFill>
                  <a:srgbClr val="7030A0"/>
                </a:solidFill>
              </a:rPr>
              <a:t>“Email from </a:t>
            </a:r>
            <a:r>
              <a:rPr lang="en-GB" sz="1200" dirty="0">
                <a:solidFill>
                  <a:srgbClr val="7030A0"/>
                </a:solidFill>
              </a:rPr>
              <a:t>Nick Reason: Wed 30/09/2020 </a:t>
            </a:r>
            <a:r>
              <a:rPr lang="en-GB" sz="1200" dirty="0" smtClean="0">
                <a:solidFill>
                  <a:srgbClr val="7030A0"/>
                </a:solidFill>
              </a:rPr>
              <a:t>18:05</a:t>
            </a:r>
          </a:p>
          <a:p>
            <a:pPr marL="0" indent="0">
              <a:buNone/>
            </a:pPr>
            <a:r>
              <a:rPr lang="en-GB" sz="1200" dirty="0" smtClean="0">
                <a:solidFill>
                  <a:srgbClr val="7030A0"/>
                </a:solidFill>
              </a:rPr>
              <a:t>Seems </a:t>
            </a:r>
            <a:r>
              <a:rPr lang="en-GB" sz="1200" dirty="0">
                <a:solidFill>
                  <a:srgbClr val="7030A0"/>
                </a:solidFill>
              </a:rPr>
              <a:t>from the assistant manager at </a:t>
            </a:r>
            <a:r>
              <a:rPr lang="en-GB" sz="1200" dirty="0" err="1">
                <a:solidFill>
                  <a:srgbClr val="7030A0"/>
                </a:solidFill>
              </a:rPr>
              <a:t>Notcutts</a:t>
            </a:r>
            <a:r>
              <a:rPr lang="en-GB" sz="1200" dirty="0">
                <a:solidFill>
                  <a:srgbClr val="7030A0"/>
                </a:solidFill>
              </a:rPr>
              <a:t>, they love the canopies – they also have them at Tunbridge Wells (also by </a:t>
            </a:r>
            <a:r>
              <a:rPr lang="en-GB" sz="1200" dirty="0" err="1">
                <a:solidFill>
                  <a:srgbClr val="7030A0"/>
                </a:solidFill>
              </a:rPr>
              <a:t>Fordingbridge</a:t>
            </a:r>
            <a:r>
              <a:rPr lang="en-GB" sz="1200" dirty="0">
                <a:solidFill>
                  <a:srgbClr val="7030A0"/>
                </a:solidFill>
              </a:rPr>
              <a:t>) although slightly different as they trapped warm air there in the summer (they abutted a building) so they went for large auto-ventilation with the </a:t>
            </a:r>
            <a:r>
              <a:rPr lang="en-GB" sz="1200" dirty="0" err="1">
                <a:solidFill>
                  <a:srgbClr val="7030A0"/>
                </a:solidFill>
              </a:rPr>
              <a:t>Ditchling</a:t>
            </a:r>
            <a:r>
              <a:rPr lang="en-GB" sz="1200" dirty="0">
                <a:solidFill>
                  <a:srgbClr val="7030A0"/>
                </a:solidFill>
              </a:rPr>
              <a:t> ones, as too hot for plants. With more open sides, temperature not deemed an issue. Lighting also automated and it’s on when cloudy – their roofing is opaque. Assume the Weald will be without vents and on/off lighting control – can’t recall if roofing is clear?</a:t>
            </a:r>
          </a:p>
          <a:p>
            <a:pPr marL="0" indent="0">
              <a:buNone/>
            </a:pPr>
            <a:r>
              <a:rPr lang="en-GB" sz="1200" dirty="0">
                <a:solidFill>
                  <a:srgbClr val="7030A0"/>
                </a:solidFill>
              </a:rPr>
              <a:t>She mentioned there was some minor water leakage from seals, but otherwise very positive.</a:t>
            </a:r>
          </a:p>
          <a:p>
            <a:pPr marL="0" indent="0">
              <a:buNone/>
            </a:pPr>
            <a:r>
              <a:rPr lang="en-GB" sz="1200" dirty="0">
                <a:solidFill>
                  <a:srgbClr val="7030A0"/>
                </a:solidFill>
              </a:rPr>
              <a:t>From my layman’s view, they appear smart, well-designed and robust without there being too much ‘structure’ (forgive my terminology Jonathan J) – can’t imagine there would be too much in the way of maintenance cost other that winter cleaning, which would probably be via rope-access – I’d also think they would last a lot longer than 10 years – have we asked specifically the expected lifespan of the roof membrane material</a:t>
            </a:r>
            <a:r>
              <a:rPr lang="en-GB" sz="1200" dirty="0" smtClean="0">
                <a:solidFill>
                  <a:srgbClr val="7030A0"/>
                </a:solidFill>
              </a:rPr>
              <a:t>?”</a:t>
            </a:r>
            <a:endParaRPr lang="en-GB" sz="1200" dirty="0">
              <a:solidFill>
                <a:srgbClr val="7030A0"/>
              </a:solidFill>
            </a:endParaRPr>
          </a:p>
          <a:p>
            <a:pPr marL="0" indent="0">
              <a:buNone/>
            </a:pPr>
            <a:endParaRPr lang="en-US" sz="1200" i="1" dirty="0"/>
          </a:p>
        </p:txBody>
      </p:sp>
      <p:pic>
        <p:nvPicPr>
          <p:cNvPr id="4" name="Picture 3">
            <a:extLst>
              <a:ext uri="{FF2B5EF4-FFF2-40B4-BE49-F238E27FC236}">
                <a16:creationId xmlns="" xmlns:a16="http://schemas.microsoft.com/office/drawing/2014/main" id="{05975F56-14ED-4A35-A61A-7238C3E7C68B}"/>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390356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Discussions with disability tennis members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normAutofit/>
          </a:bodyPr>
          <a:lstStyle/>
          <a:p>
            <a:r>
              <a:rPr lang="en-GB" dirty="0">
                <a:solidFill>
                  <a:srgbClr val="FF0000"/>
                </a:solidFill>
              </a:rPr>
              <a:t>Nick was going to talk to them – add report if </a:t>
            </a:r>
            <a:r>
              <a:rPr lang="en-GB" dirty="0" smtClean="0">
                <a:solidFill>
                  <a:srgbClr val="FF0000"/>
                </a:solidFill>
              </a:rPr>
              <a:t>so : </a:t>
            </a:r>
          </a:p>
          <a:p>
            <a:r>
              <a:rPr lang="en-GB" dirty="0" smtClean="0">
                <a:solidFill>
                  <a:srgbClr val="7030A0"/>
                </a:solidFill>
              </a:rPr>
              <a:t>Joey: Ian </a:t>
            </a:r>
            <a:r>
              <a:rPr lang="en-GB" dirty="0" err="1" smtClean="0">
                <a:solidFill>
                  <a:srgbClr val="7030A0"/>
                </a:solidFill>
              </a:rPr>
              <a:t>Maskell</a:t>
            </a:r>
            <a:r>
              <a:rPr lang="en-GB" dirty="0" smtClean="0">
                <a:solidFill>
                  <a:srgbClr val="7030A0"/>
                </a:solidFill>
              </a:rPr>
              <a:t> has emailed us, Nick you could always pick his brains? Ps I did reply to his original email</a:t>
            </a:r>
            <a:r>
              <a:rPr lang="en-GB" dirty="0" smtClean="0">
                <a:solidFill>
                  <a:srgbClr val="FF0000"/>
                </a:solidFill>
              </a:rPr>
              <a:t>:</a:t>
            </a:r>
          </a:p>
          <a:p>
            <a:pPr marL="0" indent="0">
              <a:buNone/>
            </a:pPr>
            <a:r>
              <a:rPr lang="en-GB" sz="700" dirty="0" smtClean="0">
                <a:solidFill>
                  <a:srgbClr val="7030A0"/>
                </a:solidFill>
              </a:rPr>
              <a:t> </a:t>
            </a:r>
            <a:r>
              <a:rPr lang="en-US" sz="700" b="1" dirty="0">
                <a:solidFill>
                  <a:srgbClr val="7030A0"/>
                </a:solidFill>
              </a:rPr>
              <a:t>From:</a:t>
            </a:r>
            <a:r>
              <a:rPr lang="en-US" sz="700" dirty="0">
                <a:solidFill>
                  <a:srgbClr val="7030A0"/>
                </a:solidFill>
              </a:rPr>
              <a:t> Ian </a:t>
            </a:r>
            <a:r>
              <a:rPr lang="en-US" sz="700" dirty="0" err="1">
                <a:solidFill>
                  <a:srgbClr val="7030A0"/>
                </a:solidFill>
              </a:rPr>
              <a:t>Maskell</a:t>
            </a:r>
            <a:r>
              <a:rPr lang="en-US" sz="700" dirty="0">
                <a:solidFill>
                  <a:srgbClr val="7030A0"/>
                </a:solidFill>
              </a:rPr>
              <a:t> &lt;</a:t>
            </a:r>
            <a:r>
              <a:rPr lang="en-US" sz="700" dirty="0">
                <a:solidFill>
                  <a:srgbClr val="7030A0"/>
                </a:solidFill>
                <a:hlinkClick r:id="rId2"/>
              </a:rPr>
              <a:t>ian.admarchitects@gmail.com</a:t>
            </a:r>
            <a:r>
              <a:rPr lang="en-US" sz="700" dirty="0">
                <a:solidFill>
                  <a:srgbClr val="7030A0"/>
                </a:solidFill>
              </a:rPr>
              <a:t>&gt;</a:t>
            </a:r>
            <a:br>
              <a:rPr lang="en-US" sz="700" dirty="0">
                <a:solidFill>
                  <a:srgbClr val="7030A0"/>
                </a:solidFill>
              </a:rPr>
            </a:br>
            <a:r>
              <a:rPr lang="en-US" sz="700" b="1" dirty="0">
                <a:solidFill>
                  <a:srgbClr val="7030A0"/>
                </a:solidFill>
              </a:rPr>
              <a:t>Sent:</a:t>
            </a:r>
            <a:r>
              <a:rPr lang="en-US" sz="700" dirty="0">
                <a:solidFill>
                  <a:srgbClr val="7030A0"/>
                </a:solidFill>
              </a:rPr>
              <a:t> 09 October 2020 11:20</a:t>
            </a:r>
            <a:br>
              <a:rPr lang="en-US" sz="700" dirty="0">
                <a:solidFill>
                  <a:srgbClr val="7030A0"/>
                </a:solidFill>
              </a:rPr>
            </a:br>
            <a:r>
              <a:rPr lang="en-US" sz="700" b="1" dirty="0">
                <a:solidFill>
                  <a:srgbClr val="7030A0"/>
                </a:solidFill>
              </a:rPr>
              <a:t>To:</a:t>
            </a:r>
            <a:r>
              <a:rPr lang="en-US" sz="700" dirty="0">
                <a:solidFill>
                  <a:srgbClr val="7030A0"/>
                </a:solidFill>
              </a:rPr>
              <a:t> '</a:t>
            </a:r>
            <a:r>
              <a:rPr lang="en-US" sz="700" dirty="0">
                <a:solidFill>
                  <a:srgbClr val="7030A0"/>
                </a:solidFill>
                <a:hlinkClick r:id="rId3"/>
              </a:rPr>
              <a:t>court6and7@gmail.com</a:t>
            </a:r>
            <a:r>
              <a:rPr lang="en-US" sz="700" dirty="0">
                <a:solidFill>
                  <a:srgbClr val="7030A0"/>
                </a:solidFill>
              </a:rPr>
              <a:t>.' &lt;</a:t>
            </a:r>
            <a:r>
              <a:rPr lang="en-US" sz="700" dirty="0">
                <a:solidFill>
                  <a:srgbClr val="7030A0"/>
                </a:solidFill>
                <a:hlinkClick r:id="rId3"/>
              </a:rPr>
              <a:t>court6and7@gmail.com</a:t>
            </a:r>
            <a:r>
              <a:rPr lang="en-US" sz="700" dirty="0">
                <a:solidFill>
                  <a:srgbClr val="7030A0"/>
                </a:solidFill>
              </a:rPr>
              <a:t>.&gt;</a:t>
            </a:r>
            <a:br>
              <a:rPr lang="en-US" sz="700" dirty="0">
                <a:solidFill>
                  <a:srgbClr val="7030A0"/>
                </a:solidFill>
              </a:rPr>
            </a:br>
            <a:r>
              <a:rPr lang="en-US" sz="700" b="1" dirty="0">
                <a:solidFill>
                  <a:srgbClr val="7030A0"/>
                </a:solidFill>
              </a:rPr>
              <a:t>Subject:</a:t>
            </a:r>
            <a:r>
              <a:rPr lang="en-US" sz="700" dirty="0">
                <a:solidFill>
                  <a:srgbClr val="7030A0"/>
                </a:solidFill>
              </a:rPr>
              <a:t> question on court 6 and 7 </a:t>
            </a:r>
            <a:r>
              <a:rPr lang="en-US" sz="700" dirty="0" smtClean="0">
                <a:solidFill>
                  <a:srgbClr val="7030A0"/>
                </a:solidFill>
              </a:rPr>
              <a:t>project</a:t>
            </a:r>
          </a:p>
          <a:p>
            <a:pPr marL="0" indent="0">
              <a:buNone/>
            </a:pPr>
            <a:r>
              <a:rPr lang="en-US" sz="700" dirty="0" smtClean="0">
                <a:solidFill>
                  <a:srgbClr val="7030A0"/>
                </a:solidFill>
              </a:rPr>
              <a:t>Hi </a:t>
            </a:r>
            <a:r>
              <a:rPr lang="en-US" sz="700" dirty="0">
                <a:solidFill>
                  <a:srgbClr val="7030A0"/>
                </a:solidFill>
              </a:rPr>
              <a:t>Court 6 and 7 covering project</a:t>
            </a:r>
          </a:p>
          <a:p>
            <a:pPr marL="0" indent="0">
              <a:spcBef>
                <a:spcPts val="0"/>
              </a:spcBef>
              <a:buNone/>
            </a:pPr>
            <a:endParaRPr lang="en-US" sz="700" dirty="0">
              <a:solidFill>
                <a:srgbClr val="7030A0"/>
              </a:solidFill>
            </a:endParaRPr>
          </a:p>
          <a:p>
            <a:pPr marL="0" indent="0">
              <a:spcBef>
                <a:spcPts val="0"/>
              </a:spcBef>
              <a:buNone/>
            </a:pPr>
            <a:r>
              <a:rPr lang="en-US" sz="700" dirty="0">
                <a:solidFill>
                  <a:srgbClr val="7030A0"/>
                </a:solidFill>
              </a:rPr>
              <a:t>Would you like me to comment on the detailed proposals as a club member, wheelchair user and architect ?  </a:t>
            </a:r>
          </a:p>
          <a:p>
            <a:pPr marL="0" indent="0">
              <a:spcBef>
                <a:spcPts val="0"/>
              </a:spcBef>
              <a:buNone/>
            </a:pPr>
            <a:r>
              <a:rPr lang="en-US" sz="700" dirty="0">
                <a:solidFill>
                  <a:srgbClr val="7030A0"/>
                </a:solidFill>
              </a:rPr>
              <a:t> </a:t>
            </a:r>
          </a:p>
          <a:p>
            <a:pPr marL="0" indent="0">
              <a:spcBef>
                <a:spcPts val="0"/>
              </a:spcBef>
              <a:buNone/>
            </a:pPr>
            <a:r>
              <a:rPr lang="en-US" sz="700" dirty="0">
                <a:solidFill>
                  <a:srgbClr val="7030A0"/>
                </a:solidFill>
              </a:rPr>
              <a:t>You can answer no, I promise not to cry.</a:t>
            </a:r>
          </a:p>
          <a:p>
            <a:pPr marL="0" indent="0">
              <a:spcBef>
                <a:spcPts val="0"/>
              </a:spcBef>
              <a:buNone/>
            </a:pPr>
            <a:r>
              <a:rPr lang="en-US" sz="700" dirty="0">
                <a:solidFill>
                  <a:srgbClr val="7030A0"/>
                </a:solidFill>
              </a:rPr>
              <a:t> </a:t>
            </a:r>
          </a:p>
          <a:p>
            <a:pPr marL="0" indent="0">
              <a:spcBef>
                <a:spcPts val="0"/>
              </a:spcBef>
              <a:buNone/>
            </a:pPr>
            <a:r>
              <a:rPr lang="en-US" sz="700" dirty="0">
                <a:solidFill>
                  <a:srgbClr val="7030A0"/>
                </a:solidFill>
              </a:rPr>
              <a:t>Best.</a:t>
            </a:r>
          </a:p>
          <a:p>
            <a:pPr marL="0" indent="0">
              <a:spcBef>
                <a:spcPts val="0"/>
              </a:spcBef>
              <a:buNone/>
            </a:pPr>
            <a:r>
              <a:rPr lang="en-US" sz="700" dirty="0">
                <a:solidFill>
                  <a:srgbClr val="7030A0"/>
                </a:solidFill>
              </a:rPr>
              <a:t> </a:t>
            </a:r>
          </a:p>
          <a:p>
            <a:pPr marL="0" indent="0">
              <a:spcBef>
                <a:spcPts val="0"/>
              </a:spcBef>
              <a:buNone/>
            </a:pPr>
            <a:r>
              <a:rPr lang="en-US" sz="700" dirty="0">
                <a:solidFill>
                  <a:srgbClr val="7030A0"/>
                </a:solidFill>
              </a:rPr>
              <a:t>Regards Ian </a:t>
            </a:r>
            <a:r>
              <a:rPr lang="en-US" sz="700" dirty="0" err="1" smtClean="0">
                <a:solidFill>
                  <a:srgbClr val="7030A0"/>
                </a:solidFill>
              </a:rPr>
              <a:t>Maskell</a:t>
            </a:r>
            <a:r>
              <a:rPr lang="en-US" sz="700" dirty="0">
                <a:solidFill>
                  <a:srgbClr val="7030A0"/>
                </a:solidFill>
              </a:rPr>
              <a:t> </a:t>
            </a:r>
          </a:p>
          <a:p>
            <a:pPr marL="0" indent="0">
              <a:spcBef>
                <a:spcPts val="0"/>
              </a:spcBef>
              <a:buNone/>
            </a:pPr>
            <a:r>
              <a:rPr lang="en-US" sz="700" dirty="0">
                <a:solidFill>
                  <a:srgbClr val="7030A0"/>
                </a:solidFill>
              </a:rPr>
              <a:t>Ian J </a:t>
            </a:r>
            <a:r>
              <a:rPr lang="en-US" sz="700" dirty="0" err="1">
                <a:solidFill>
                  <a:srgbClr val="7030A0"/>
                </a:solidFill>
              </a:rPr>
              <a:t>Maskell</a:t>
            </a:r>
            <a:r>
              <a:rPr lang="en-US" sz="700" dirty="0">
                <a:solidFill>
                  <a:srgbClr val="7030A0"/>
                </a:solidFill>
              </a:rPr>
              <a:t> – Architect</a:t>
            </a:r>
          </a:p>
          <a:p>
            <a:pPr marL="0" indent="0">
              <a:spcBef>
                <a:spcPts val="0"/>
              </a:spcBef>
              <a:buNone/>
            </a:pPr>
            <a:r>
              <a:rPr lang="en-US" sz="700" b="1" dirty="0" err="1">
                <a:solidFill>
                  <a:srgbClr val="7030A0"/>
                </a:solidFill>
              </a:rPr>
              <a:t>adm</a:t>
            </a:r>
            <a:r>
              <a:rPr lang="en-US" sz="700" dirty="0" err="1">
                <a:solidFill>
                  <a:srgbClr val="7030A0"/>
                </a:solidFill>
              </a:rPr>
              <a:t>Architects■com</a:t>
            </a:r>
            <a:endParaRPr lang="en-US" sz="700" dirty="0">
              <a:solidFill>
                <a:srgbClr val="7030A0"/>
              </a:solidFill>
            </a:endParaRPr>
          </a:p>
          <a:p>
            <a:pPr marL="0" indent="0">
              <a:spcBef>
                <a:spcPts val="0"/>
              </a:spcBef>
              <a:buNone/>
            </a:pPr>
            <a:r>
              <a:rPr lang="en-US" sz="700" dirty="0">
                <a:solidFill>
                  <a:srgbClr val="7030A0"/>
                </a:solidFill>
              </a:rPr>
              <a:t>Office address - Turners, 53 Hassocks Road, </a:t>
            </a:r>
            <a:r>
              <a:rPr lang="en-US" sz="700" dirty="0" err="1">
                <a:solidFill>
                  <a:srgbClr val="7030A0"/>
                </a:solidFill>
              </a:rPr>
              <a:t>Hurstpierpoint</a:t>
            </a:r>
            <a:r>
              <a:rPr lang="en-US" sz="700" dirty="0">
                <a:solidFill>
                  <a:srgbClr val="7030A0"/>
                </a:solidFill>
              </a:rPr>
              <a:t>, West Sussex, BN6 9QL, United Kingdom</a:t>
            </a:r>
          </a:p>
          <a:p>
            <a:pPr marL="0" indent="0">
              <a:spcBef>
                <a:spcPts val="0"/>
              </a:spcBef>
              <a:buNone/>
            </a:pPr>
            <a:r>
              <a:rPr lang="en-US" sz="700" b="1" dirty="0">
                <a:solidFill>
                  <a:srgbClr val="7030A0"/>
                </a:solidFill>
              </a:rPr>
              <a:t>M</a:t>
            </a:r>
            <a:r>
              <a:rPr lang="en-US" sz="700" dirty="0">
                <a:solidFill>
                  <a:srgbClr val="7030A0"/>
                </a:solidFill>
              </a:rPr>
              <a:t> – 07850 865070</a:t>
            </a:r>
          </a:p>
          <a:p>
            <a:pPr marL="0" indent="0">
              <a:spcBef>
                <a:spcPts val="0"/>
              </a:spcBef>
              <a:buNone/>
            </a:pPr>
            <a:r>
              <a:rPr lang="en-US" sz="700" b="1" dirty="0">
                <a:solidFill>
                  <a:srgbClr val="7030A0"/>
                </a:solidFill>
              </a:rPr>
              <a:t>T</a:t>
            </a:r>
            <a:r>
              <a:rPr lang="en-US" sz="700" dirty="0">
                <a:solidFill>
                  <a:srgbClr val="7030A0"/>
                </a:solidFill>
              </a:rPr>
              <a:t> –  01273 835043   </a:t>
            </a:r>
          </a:p>
          <a:p>
            <a:pPr marL="0" indent="0">
              <a:spcBef>
                <a:spcPts val="0"/>
              </a:spcBef>
              <a:buNone/>
            </a:pPr>
            <a:r>
              <a:rPr lang="en-US" sz="700" b="1" dirty="0">
                <a:solidFill>
                  <a:srgbClr val="7030A0"/>
                </a:solidFill>
              </a:rPr>
              <a:t>E</a:t>
            </a:r>
            <a:r>
              <a:rPr lang="en-US" sz="700" dirty="0">
                <a:solidFill>
                  <a:srgbClr val="7030A0"/>
                </a:solidFill>
              </a:rPr>
              <a:t>  </a:t>
            </a:r>
            <a:r>
              <a:rPr lang="en-US" sz="700" dirty="0">
                <a:solidFill>
                  <a:srgbClr val="7030A0"/>
                </a:solidFill>
                <a:hlinkClick r:id="rId4"/>
              </a:rPr>
              <a:t>ian@adm</a:t>
            </a:r>
            <a:r>
              <a:rPr lang="en-US" sz="700" b="1" dirty="0">
                <a:solidFill>
                  <a:srgbClr val="7030A0"/>
                </a:solidFill>
                <a:hlinkClick r:id="rId4"/>
              </a:rPr>
              <a:t>architects</a:t>
            </a:r>
            <a:r>
              <a:rPr lang="en-US" sz="700" dirty="0">
                <a:solidFill>
                  <a:srgbClr val="7030A0"/>
                </a:solidFill>
                <a:hlinkClick r:id="rId4"/>
              </a:rPr>
              <a:t>.com</a:t>
            </a:r>
            <a:r>
              <a:rPr lang="en-US" sz="700" dirty="0">
                <a:solidFill>
                  <a:srgbClr val="7030A0"/>
                </a:solidFill>
              </a:rPr>
              <a:t> </a:t>
            </a:r>
          </a:p>
          <a:p>
            <a:pPr marL="0" indent="0">
              <a:spcBef>
                <a:spcPts val="0"/>
              </a:spcBef>
              <a:buNone/>
            </a:pPr>
            <a:r>
              <a:rPr lang="en-US" sz="700" b="1" dirty="0">
                <a:solidFill>
                  <a:srgbClr val="7030A0"/>
                </a:solidFill>
              </a:rPr>
              <a:t>W</a:t>
            </a:r>
            <a:r>
              <a:rPr lang="en-US" sz="700" dirty="0">
                <a:solidFill>
                  <a:srgbClr val="7030A0"/>
                </a:solidFill>
              </a:rPr>
              <a:t> - </a:t>
            </a:r>
            <a:r>
              <a:rPr lang="en-US" sz="700" dirty="0">
                <a:solidFill>
                  <a:srgbClr val="7030A0"/>
                </a:solidFill>
                <a:hlinkClick r:id="rId5"/>
              </a:rPr>
              <a:t>instagram.com/</a:t>
            </a:r>
            <a:r>
              <a:rPr lang="en-US" sz="700" dirty="0" err="1">
                <a:solidFill>
                  <a:srgbClr val="7030A0"/>
                </a:solidFill>
                <a:hlinkClick r:id="rId5"/>
              </a:rPr>
              <a:t>admarchitects</a:t>
            </a:r>
            <a:r>
              <a:rPr lang="en-US" sz="700" dirty="0">
                <a:solidFill>
                  <a:srgbClr val="7030A0"/>
                </a:solidFill>
                <a:hlinkClick r:id="rId5"/>
              </a:rPr>
              <a:t>/</a:t>
            </a:r>
            <a:endParaRPr lang="en-US" sz="700" dirty="0">
              <a:solidFill>
                <a:srgbClr val="7030A0"/>
              </a:solidFill>
            </a:endParaRPr>
          </a:p>
          <a:p>
            <a:endParaRPr lang="en-GB" dirty="0">
              <a:solidFill>
                <a:srgbClr val="FF0000"/>
              </a:solidFill>
            </a:endParaRPr>
          </a:p>
        </p:txBody>
      </p:sp>
      <p:pic>
        <p:nvPicPr>
          <p:cNvPr id="4" name="Picture 3">
            <a:extLst>
              <a:ext uri="{FF2B5EF4-FFF2-40B4-BE49-F238E27FC236}">
                <a16:creationId xmlns="" xmlns:a16="http://schemas.microsoft.com/office/drawing/2014/main" id="{41BB5F24-1CAF-4F99-86A0-3DA93F8EA77E}"/>
              </a:ext>
            </a:extLst>
          </p:cNvPr>
          <p:cNvPicPr>
            <a:picLocks noChangeAspect="1"/>
          </p:cNvPicPr>
          <p:nvPr/>
        </p:nvPicPr>
        <p:blipFill>
          <a:blip r:embed="rId6"/>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3840178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Charities Commission</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normAutofit fontScale="62500" lnSpcReduction="20000"/>
          </a:bodyPr>
          <a:lstStyle/>
          <a:p>
            <a:pPr marL="0" indent="0">
              <a:buNone/>
            </a:pPr>
            <a:r>
              <a:rPr lang="en-GB" i="1" dirty="0" smtClean="0">
                <a:solidFill>
                  <a:srgbClr val="7030A0"/>
                </a:solidFill>
              </a:rPr>
              <a:t>Email from Nick hill 19</a:t>
            </a:r>
            <a:r>
              <a:rPr lang="en-GB" i="1" baseline="30000" dirty="0" smtClean="0">
                <a:solidFill>
                  <a:srgbClr val="7030A0"/>
                </a:solidFill>
              </a:rPr>
              <a:t>th</a:t>
            </a:r>
            <a:r>
              <a:rPr lang="en-GB" i="1" dirty="0" smtClean="0">
                <a:solidFill>
                  <a:srgbClr val="7030A0"/>
                </a:solidFill>
              </a:rPr>
              <a:t> Oct 2020</a:t>
            </a:r>
          </a:p>
          <a:p>
            <a:pPr marL="0" indent="0">
              <a:buNone/>
            </a:pPr>
            <a:r>
              <a:rPr lang="en-GB" i="1" dirty="0" smtClean="0">
                <a:solidFill>
                  <a:srgbClr val="7030A0"/>
                </a:solidFill>
              </a:rPr>
              <a:t>I’ve </a:t>
            </a:r>
            <a:r>
              <a:rPr lang="en-GB" i="1" dirty="0">
                <a:solidFill>
                  <a:srgbClr val="7030A0"/>
                </a:solidFill>
              </a:rPr>
              <a:t>spoken to the Charities Commission help-desk – they advise it is for the Charity Trustees to determine that the donation (including the beneficiary and the development) meet with the agreed purpose &amp; objectives of the Trust. There will be a governance document – a Trust Deed – that sets out the structure and modus of the charity, that would have been documented and agreed by the Trust and the Charity Commission at the time of establishment of the charity when Charity Commission approval &amp; authority is sought &amp; granted. They said it should be for the Trust to satisfy themselves that the donation aligns with the Trust Deed terms, and that there would be no onus on the Club to be satisfied. I would think those terms will have/should have been shared with the Club at least in principle, it appears it is for the Trustees to be satisfied with what’s planned, which may be what Clarissa is referring to?</a:t>
            </a:r>
          </a:p>
          <a:p>
            <a:pPr marL="0" indent="0">
              <a:buNone/>
            </a:pPr>
            <a:r>
              <a:rPr lang="en-GB" i="1" dirty="0">
                <a:solidFill>
                  <a:srgbClr val="7030A0"/>
                </a:solidFill>
              </a:rPr>
              <a:t>The Club should presumably be satisfied that Trust Governance is met before proceeding with the Development, I would think the Trust Deed may be quite broad in its purpose.</a:t>
            </a:r>
          </a:p>
          <a:p>
            <a:pPr marL="0" indent="0">
              <a:buNone/>
            </a:pPr>
            <a:r>
              <a:rPr lang="en-GB" i="1" dirty="0">
                <a:solidFill>
                  <a:srgbClr val="7030A0"/>
                </a:solidFill>
              </a:rPr>
              <a:t>Let me know if further needed at this stage.</a:t>
            </a:r>
          </a:p>
          <a:p>
            <a:pPr marL="0" indent="0">
              <a:buNone/>
            </a:pPr>
            <a:r>
              <a:rPr lang="en-GB" i="1" dirty="0">
                <a:solidFill>
                  <a:srgbClr val="7030A0"/>
                </a:solidFill>
              </a:rPr>
              <a:t> </a:t>
            </a:r>
          </a:p>
          <a:p>
            <a:pPr marL="0" indent="0">
              <a:buNone/>
            </a:pPr>
            <a:r>
              <a:rPr lang="en-GB" i="1" u="sng" dirty="0">
                <a:solidFill>
                  <a:srgbClr val="7030A0"/>
                </a:solidFill>
                <a:hlinkClick r:id="rId2"/>
              </a:rPr>
              <a:t>https://assets.publishing.service.gov.uk/government/uploads/system/uploads/attachment_data/file/586357/GD2.pdf</a:t>
            </a:r>
            <a:endParaRPr lang="en-GB" i="1" dirty="0">
              <a:solidFill>
                <a:srgbClr val="7030A0"/>
              </a:solidFill>
            </a:endParaRPr>
          </a:p>
        </p:txBody>
      </p:sp>
      <p:pic>
        <p:nvPicPr>
          <p:cNvPr id="4" name="Picture 3">
            <a:extLst>
              <a:ext uri="{FF2B5EF4-FFF2-40B4-BE49-F238E27FC236}">
                <a16:creationId xmlns="" xmlns:a16="http://schemas.microsoft.com/office/drawing/2014/main" id="{B076E3AA-2CD1-40A9-940B-A51B53AF010A}"/>
              </a:ext>
            </a:extLst>
          </p:cNvPr>
          <p:cNvPicPr>
            <a:picLocks noChangeAspect="1"/>
          </p:cNvPicPr>
          <p:nvPr/>
        </p:nvPicPr>
        <p:blipFill>
          <a:blip r:embed="rId3"/>
          <a:stretch>
            <a:fillRect/>
          </a:stretch>
        </p:blipFill>
        <p:spPr>
          <a:xfrm>
            <a:off x="10174613" y="5590336"/>
            <a:ext cx="1627773" cy="1109568"/>
          </a:xfrm>
          <a:prstGeom prst="rect">
            <a:avLst/>
          </a:prstGeom>
        </p:spPr>
      </p:pic>
    </p:spTree>
    <p:extLst>
      <p:ext uri="{BB962C8B-B14F-4D97-AF65-F5344CB8AC3E}">
        <p14:creationId xmlns:p14="http://schemas.microsoft.com/office/powerpoint/2010/main" val="37551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LTA Loan scheme</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normAutofit fontScale="85000" lnSpcReduction="20000"/>
          </a:bodyPr>
          <a:lstStyle/>
          <a:p>
            <a:r>
              <a:rPr lang="en-GB" dirty="0"/>
              <a:t>To date it has been planned to cover the costs of the project from the </a:t>
            </a:r>
            <a:r>
              <a:rPr lang="en-GB" dirty="0" err="1"/>
              <a:t>Titcombe</a:t>
            </a:r>
            <a:r>
              <a:rPr lang="en-GB" dirty="0"/>
              <a:t> foundation grant and existing Weald finances</a:t>
            </a:r>
          </a:p>
          <a:p>
            <a:r>
              <a:rPr lang="en-GB" dirty="0"/>
              <a:t>However the LTA do have an interest free loan scheme that could be utilised to top up costs if that were beneficial. The LTA have also identified Haywards Heath as an area of potential demand for a community indoor tennis centre.</a:t>
            </a:r>
          </a:p>
          <a:p>
            <a:r>
              <a:rPr lang="en-GB" dirty="0"/>
              <a:t>Full details are available on the LTA website but in summary the LTA’s facility loan scheme provides interest free loans from £25,000 up to £250,000 and will prioritise investment into low cost indoor structures and floodlights to enable communities to grow participation by accessing all year round facilities. </a:t>
            </a:r>
            <a:r>
              <a:rPr lang="en-GB" dirty="0">
                <a:hlinkClick r:id="rId2"/>
              </a:rPr>
              <a:t>https://www.lta.org.uk/workforce-venues/tennis-venue-support/tennis-and-padel-facility-funding-and-advice/quick-access-loan-scheme/</a:t>
            </a:r>
            <a:r>
              <a:rPr lang="en-GB" dirty="0"/>
              <a:t> </a:t>
            </a:r>
          </a:p>
          <a:p>
            <a:r>
              <a:rPr lang="en-GB" dirty="0"/>
              <a:t>Should we wish to pursue this possibility, then various conditions would need to be met, including complying with LTA technical and project management guidance and providing three tendered costs for the project via a JCT contract</a:t>
            </a:r>
          </a:p>
        </p:txBody>
      </p:sp>
      <p:pic>
        <p:nvPicPr>
          <p:cNvPr id="4" name="Picture 3">
            <a:extLst>
              <a:ext uri="{FF2B5EF4-FFF2-40B4-BE49-F238E27FC236}">
                <a16:creationId xmlns="" xmlns:a16="http://schemas.microsoft.com/office/drawing/2014/main" id="{737082DA-295F-46D0-8645-8DAB85A12A93}"/>
              </a:ext>
            </a:extLst>
          </p:cNvPr>
          <p:cNvPicPr>
            <a:picLocks noChangeAspect="1"/>
          </p:cNvPicPr>
          <p:nvPr/>
        </p:nvPicPr>
        <p:blipFill>
          <a:blip r:embed="rId3"/>
          <a:stretch>
            <a:fillRect/>
          </a:stretch>
        </p:blipFill>
        <p:spPr>
          <a:xfrm>
            <a:off x="9750340" y="533307"/>
            <a:ext cx="1627773" cy="1109568"/>
          </a:xfrm>
          <a:prstGeom prst="rect">
            <a:avLst/>
          </a:prstGeom>
        </p:spPr>
      </p:pic>
    </p:spTree>
    <p:extLst>
      <p:ext uri="{BB962C8B-B14F-4D97-AF65-F5344CB8AC3E}">
        <p14:creationId xmlns:p14="http://schemas.microsoft.com/office/powerpoint/2010/main" val="147986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50BCA5D-1109-4577-B228-FEC7FC5D3AA4}"/>
              </a:ext>
            </a:extLst>
          </p:cNvPr>
          <p:cNvSpPr>
            <a:spLocks noGrp="1"/>
          </p:cNvSpPr>
          <p:nvPr>
            <p:ph type="title"/>
          </p:nvPr>
        </p:nvSpPr>
        <p:spPr/>
        <p:txBody>
          <a:bodyPr/>
          <a:lstStyle/>
          <a:p>
            <a:r>
              <a:rPr lang="en-GB" b="1" dirty="0">
                <a:solidFill>
                  <a:schemeClr val="accent6"/>
                </a:solidFill>
              </a:rPr>
              <a:t>Background</a:t>
            </a:r>
          </a:p>
        </p:txBody>
      </p:sp>
      <p:sp>
        <p:nvSpPr>
          <p:cNvPr id="5" name="Content Placeholder 4">
            <a:extLst>
              <a:ext uri="{FF2B5EF4-FFF2-40B4-BE49-F238E27FC236}">
                <a16:creationId xmlns="" xmlns:a16="http://schemas.microsoft.com/office/drawing/2014/main" id="{DAB289F2-B3C9-449F-8717-266FC745436D}"/>
              </a:ext>
            </a:extLst>
          </p:cNvPr>
          <p:cNvSpPr>
            <a:spLocks noGrp="1"/>
          </p:cNvSpPr>
          <p:nvPr>
            <p:ph idx="1"/>
          </p:nvPr>
        </p:nvSpPr>
        <p:spPr>
          <a:xfrm>
            <a:off x="838200" y="1489435"/>
            <a:ext cx="10515600" cy="4687528"/>
          </a:xfrm>
        </p:spPr>
        <p:txBody>
          <a:bodyPr>
            <a:normAutofit fontScale="85000" lnSpcReduction="20000"/>
          </a:bodyPr>
          <a:lstStyle/>
          <a:p>
            <a:r>
              <a:rPr lang="en-GB" dirty="0" smtClean="0">
                <a:solidFill>
                  <a:srgbClr val="7030A0"/>
                </a:solidFill>
              </a:rPr>
              <a:t>In the summer of 2018</a:t>
            </a:r>
            <a:r>
              <a:rPr lang="en-GB" dirty="0" smtClean="0"/>
              <a:t>, The </a:t>
            </a:r>
            <a:r>
              <a:rPr lang="en-GB" dirty="0" err="1"/>
              <a:t>Titcombe</a:t>
            </a:r>
            <a:r>
              <a:rPr lang="en-GB" dirty="0"/>
              <a:t> Foundation approached the Weald with the offer of a grant of £250,000 to fund covering Courts 6 and 7 with a permanent structure</a:t>
            </a:r>
          </a:p>
          <a:p>
            <a:r>
              <a:rPr lang="en-GB" dirty="0"/>
              <a:t>This clearly presents an amazing opportunity to the Club and work has been undertaken by the previous committee to develop a proposal that fits within the budget available and terms of the grant</a:t>
            </a:r>
          </a:p>
          <a:p>
            <a:r>
              <a:rPr lang="en-GB" dirty="0"/>
              <a:t>Key points:</a:t>
            </a:r>
          </a:p>
          <a:p>
            <a:pPr lvl="1"/>
            <a:r>
              <a:rPr lang="en-GB" dirty="0"/>
              <a:t>The funding is offered for this specific purpose only</a:t>
            </a:r>
          </a:p>
          <a:p>
            <a:pPr lvl="1"/>
            <a:r>
              <a:rPr lang="en-GB" dirty="0"/>
              <a:t>Various options have been investigated by the previous committee, however many were over budget</a:t>
            </a:r>
          </a:p>
          <a:p>
            <a:pPr lvl="1"/>
            <a:r>
              <a:rPr lang="en-GB" dirty="0"/>
              <a:t>The proposal from </a:t>
            </a:r>
            <a:r>
              <a:rPr lang="en-GB" dirty="0" err="1"/>
              <a:t>Fordingbridge</a:t>
            </a:r>
            <a:r>
              <a:rPr lang="en-GB" dirty="0"/>
              <a:t>, 1</a:t>
            </a:r>
            <a:r>
              <a:rPr lang="en-GB" baseline="30000" dirty="0"/>
              <a:t>st</a:t>
            </a:r>
            <a:r>
              <a:rPr lang="en-GB" dirty="0"/>
              <a:t> Surface and </a:t>
            </a:r>
            <a:r>
              <a:rPr lang="en-GB" dirty="0" err="1"/>
              <a:t>Luminence</a:t>
            </a:r>
            <a:r>
              <a:rPr lang="en-GB" dirty="0"/>
              <a:t> Pro, is the only solution that has been found to </a:t>
            </a:r>
            <a:r>
              <a:rPr lang="en-GB" dirty="0" smtClean="0"/>
              <a:t>be </a:t>
            </a:r>
            <a:r>
              <a:rPr lang="en-GB" strike="sngStrike" dirty="0" smtClean="0"/>
              <a:t>vaguely</a:t>
            </a:r>
            <a:r>
              <a:rPr lang="en-GB" dirty="0" smtClean="0"/>
              <a:t> </a:t>
            </a:r>
            <a:r>
              <a:rPr lang="en-GB" dirty="0"/>
              <a:t>within </a:t>
            </a:r>
            <a:r>
              <a:rPr lang="en-GB" dirty="0" smtClean="0"/>
              <a:t>any </a:t>
            </a:r>
            <a:r>
              <a:rPr lang="en-GB" dirty="0" err="1" smtClean="0">
                <a:solidFill>
                  <a:srgbClr val="7030A0"/>
                </a:solidFill>
              </a:rPr>
              <a:t>viaible</a:t>
            </a:r>
            <a:r>
              <a:rPr lang="en-GB" dirty="0" smtClean="0"/>
              <a:t> </a:t>
            </a:r>
            <a:r>
              <a:rPr lang="en-GB" dirty="0" smtClean="0"/>
              <a:t>budget </a:t>
            </a:r>
            <a:r>
              <a:rPr lang="en-GB" dirty="0"/>
              <a:t>by the previous committee</a:t>
            </a:r>
          </a:p>
          <a:p>
            <a:pPr lvl="1"/>
            <a:r>
              <a:rPr lang="en-GB" dirty="0"/>
              <a:t>The proposal includes increasing the size of the footprint of the courts to meet LTA recommended size requirements (currently they are not)</a:t>
            </a:r>
          </a:p>
          <a:p>
            <a:pPr lvl="1"/>
            <a:r>
              <a:rPr lang="en-GB" dirty="0"/>
              <a:t>The </a:t>
            </a:r>
            <a:r>
              <a:rPr lang="en-GB" dirty="0" err="1"/>
              <a:t>Titcombe</a:t>
            </a:r>
            <a:r>
              <a:rPr lang="en-GB" dirty="0"/>
              <a:t> Foundation has subsequently agreed to increase their grant offer to £300,000</a:t>
            </a:r>
          </a:p>
          <a:p>
            <a:pPr lvl="1"/>
            <a:r>
              <a:rPr lang="en-GB" dirty="0"/>
              <a:t>Courts 6 and 7 would require resurfacing in a couple of years regardless of any covering structure</a:t>
            </a:r>
          </a:p>
        </p:txBody>
      </p:sp>
      <p:pic>
        <p:nvPicPr>
          <p:cNvPr id="2" name="Picture 1">
            <a:extLst>
              <a:ext uri="{FF2B5EF4-FFF2-40B4-BE49-F238E27FC236}">
                <a16:creationId xmlns="" xmlns:a16="http://schemas.microsoft.com/office/drawing/2014/main" id="{A8CF5E10-A2D4-4F63-92C0-A51C2F9AEBAF}"/>
              </a:ext>
            </a:extLst>
          </p:cNvPr>
          <p:cNvPicPr>
            <a:picLocks noChangeAspect="1"/>
          </p:cNvPicPr>
          <p:nvPr/>
        </p:nvPicPr>
        <p:blipFill>
          <a:blip r:embed="rId2"/>
          <a:stretch>
            <a:fillRect/>
          </a:stretch>
        </p:blipFill>
        <p:spPr>
          <a:xfrm>
            <a:off x="10015587" y="198421"/>
            <a:ext cx="1627773" cy="1109568"/>
          </a:xfrm>
          <a:prstGeom prst="rect">
            <a:avLst/>
          </a:prstGeom>
        </p:spPr>
      </p:pic>
    </p:spTree>
    <p:extLst>
      <p:ext uri="{BB962C8B-B14F-4D97-AF65-F5344CB8AC3E}">
        <p14:creationId xmlns:p14="http://schemas.microsoft.com/office/powerpoint/2010/main" val="751474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a:t>
            </a:r>
            <a:r>
              <a:rPr lang="en-GB" b="1" dirty="0" err="1">
                <a:solidFill>
                  <a:schemeClr val="accent6"/>
                </a:solidFill>
              </a:rPr>
              <a:t>Titcombe</a:t>
            </a:r>
            <a:r>
              <a:rPr lang="en-GB" b="1" dirty="0">
                <a:solidFill>
                  <a:schemeClr val="accent6"/>
                </a:solidFill>
              </a:rPr>
              <a:t> Foundation grant</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lstStyle/>
          <a:p>
            <a:r>
              <a:rPr lang="en-GB" dirty="0"/>
              <a:t>Members of the working group met with </a:t>
            </a:r>
            <a:r>
              <a:rPr lang="en-GB" dirty="0" err="1"/>
              <a:t>Titcombe</a:t>
            </a:r>
            <a:r>
              <a:rPr lang="en-GB" dirty="0"/>
              <a:t> foundation representatives on Sunday 1 November 2020</a:t>
            </a:r>
          </a:p>
          <a:p>
            <a:r>
              <a:rPr lang="en-GB" dirty="0" smtClean="0">
                <a:solidFill>
                  <a:srgbClr val="7030A0"/>
                </a:solidFill>
              </a:rPr>
              <a:t>01.11.20 Joey to email Foundation with summery of zoom call. Will update.</a:t>
            </a:r>
            <a:endParaRPr lang="en-GB" dirty="0">
              <a:solidFill>
                <a:srgbClr val="7030A0"/>
              </a:solidFill>
            </a:endParaRPr>
          </a:p>
          <a:p>
            <a:endParaRPr lang="en-GB" dirty="0"/>
          </a:p>
        </p:txBody>
      </p:sp>
      <p:pic>
        <p:nvPicPr>
          <p:cNvPr id="4" name="Picture 3">
            <a:extLst>
              <a:ext uri="{FF2B5EF4-FFF2-40B4-BE49-F238E27FC236}">
                <a16:creationId xmlns="" xmlns:a16="http://schemas.microsoft.com/office/drawing/2014/main" id="{D940FC8F-385B-471E-A9A5-F77B73509AB3}"/>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1858463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Working Group Summary</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442301"/>
            <a:ext cx="10515600" cy="4734662"/>
          </a:xfrm>
        </p:spPr>
        <p:txBody>
          <a:bodyPr>
            <a:normAutofit fontScale="62500" lnSpcReduction="20000"/>
          </a:bodyPr>
          <a:lstStyle/>
          <a:p>
            <a:r>
              <a:rPr lang="en-GB" dirty="0" smtClean="0"/>
              <a:t>The </a:t>
            </a:r>
            <a:r>
              <a:rPr lang="en-GB" dirty="0"/>
              <a:t>offer of a grant to provide a cover to courts 6 and 7 is clearly very generous and provides a one off opportunity to the Club to enhance its facilities and offer to members</a:t>
            </a:r>
          </a:p>
          <a:p>
            <a:r>
              <a:rPr lang="en-GB" dirty="0"/>
              <a:t>There are many constraints around what can be achieved but the working group are keen that the Club should make every effort to find a solution that allows us to accept the grant and provide covered court facilities within the available budget</a:t>
            </a:r>
          </a:p>
          <a:p>
            <a:r>
              <a:rPr lang="en-GB" dirty="0"/>
              <a:t>However this should be a decision that is backed by the wider membership and the manner in which the project is taken forward should not expose the Club to unnecessary risk</a:t>
            </a:r>
          </a:p>
          <a:p>
            <a:r>
              <a:rPr lang="en-GB" dirty="0"/>
              <a:t>There are still some aspects of the project that require clarification, particularly around the cost and affordability of the project and the specification of the design before we can be confident that an acceptable solution can be provided within </a:t>
            </a:r>
            <a:r>
              <a:rPr lang="en-GB" dirty="0" smtClean="0"/>
              <a:t>budget</a:t>
            </a:r>
          </a:p>
          <a:p>
            <a:r>
              <a:rPr lang="en-GB" dirty="0" smtClean="0">
                <a:solidFill>
                  <a:srgbClr val="7030A0"/>
                </a:solidFill>
              </a:rPr>
              <a:t>Joey to write summery to foundation and ask for feedback</a:t>
            </a:r>
          </a:p>
          <a:p>
            <a:r>
              <a:rPr lang="en-GB" dirty="0">
                <a:solidFill>
                  <a:srgbClr val="7030A0"/>
                </a:solidFill>
              </a:rPr>
              <a:t>We will need to explore JCT contracts, exterior project manager. Pre-application </a:t>
            </a:r>
          </a:p>
          <a:p>
            <a:r>
              <a:rPr lang="en-GB" dirty="0" smtClean="0">
                <a:solidFill>
                  <a:srgbClr val="7030A0"/>
                </a:solidFill>
              </a:rPr>
              <a:t>We should have a look at whether it is possible to fit in 2 extra courts at the club? what the cost would be? As a comparison? Even if it is to rule this out.</a:t>
            </a:r>
          </a:p>
          <a:p>
            <a:r>
              <a:rPr lang="en-GB" dirty="0" smtClean="0">
                <a:solidFill>
                  <a:srgbClr val="7030A0"/>
                </a:solidFill>
              </a:rPr>
              <a:t>We need to plan for full presentation to GC before next GC meeting (likely early December). This will need to include a full balance sheet including planning, project management fees, contingency, depreciation and VAT </a:t>
            </a:r>
            <a:r>
              <a:rPr lang="en-GB" dirty="0" err="1" smtClean="0">
                <a:solidFill>
                  <a:srgbClr val="7030A0"/>
                </a:solidFill>
              </a:rPr>
              <a:t>clawback</a:t>
            </a:r>
            <a:r>
              <a:rPr lang="en-GB" dirty="0" smtClean="0">
                <a:solidFill>
                  <a:srgbClr val="7030A0"/>
                </a:solidFill>
              </a:rPr>
              <a:t>.  Possible video and shortened version of this presentation.</a:t>
            </a:r>
            <a:endParaRPr lang="en-GB" dirty="0">
              <a:solidFill>
                <a:srgbClr val="7030A0"/>
              </a:solidFill>
            </a:endParaRPr>
          </a:p>
          <a:p>
            <a:r>
              <a:rPr lang="en-GB" dirty="0" smtClean="0">
                <a:solidFill>
                  <a:srgbClr val="7030A0"/>
                </a:solidFill>
              </a:rPr>
              <a:t>Possible vote before end of year.</a:t>
            </a:r>
            <a:endParaRPr lang="en-GB" dirty="0">
              <a:solidFill>
                <a:srgbClr val="7030A0"/>
              </a:solidFill>
            </a:endParaRPr>
          </a:p>
          <a:p>
            <a:endParaRPr lang="en-GB" dirty="0"/>
          </a:p>
          <a:p>
            <a:endParaRPr lang="en-GB" dirty="0"/>
          </a:p>
          <a:p>
            <a:endParaRPr lang="en-GB" dirty="0"/>
          </a:p>
          <a:p>
            <a:endParaRPr lang="en-GB" dirty="0"/>
          </a:p>
        </p:txBody>
      </p:sp>
      <p:pic>
        <p:nvPicPr>
          <p:cNvPr id="4" name="Picture 3">
            <a:extLst>
              <a:ext uri="{FF2B5EF4-FFF2-40B4-BE49-F238E27FC236}">
                <a16:creationId xmlns="" xmlns:a16="http://schemas.microsoft.com/office/drawing/2014/main" id="{7B926EA3-88BE-402C-B1A4-232551C3E32D}"/>
              </a:ext>
            </a:extLst>
          </p:cNvPr>
          <p:cNvPicPr>
            <a:picLocks noChangeAspect="1"/>
          </p:cNvPicPr>
          <p:nvPr/>
        </p:nvPicPr>
        <p:blipFill>
          <a:blip r:embed="rId2"/>
          <a:stretch>
            <a:fillRect/>
          </a:stretch>
        </p:blipFill>
        <p:spPr>
          <a:xfrm>
            <a:off x="10111002" y="175498"/>
            <a:ext cx="1627773" cy="1109568"/>
          </a:xfrm>
          <a:prstGeom prst="rect">
            <a:avLst/>
          </a:prstGeom>
        </p:spPr>
      </p:pic>
    </p:spTree>
    <p:extLst>
      <p:ext uri="{BB962C8B-B14F-4D97-AF65-F5344CB8AC3E}">
        <p14:creationId xmlns:p14="http://schemas.microsoft.com/office/powerpoint/2010/main" val="3411575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Working Group recommendations to GC</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442300"/>
            <a:ext cx="10515600" cy="5335571"/>
          </a:xfrm>
        </p:spPr>
        <p:txBody>
          <a:bodyPr>
            <a:normAutofit fontScale="32500" lnSpcReduction="20000"/>
          </a:bodyPr>
          <a:lstStyle/>
          <a:p>
            <a:r>
              <a:rPr lang="en-GB" sz="5500" dirty="0">
                <a:solidFill>
                  <a:srgbClr val="FF0000"/>
                </a:solidFill>
              </a:rPr>
              <a:t>How do we think this should move forward? Suggestions below, but welcome others input please </a:t>
            </a:r>
            <a:r>
              <a:rPr lang="en-GB" sz="5500" dirty="0">
                <a:solidFill>
                  <a:srgbClr val="FF0000"/>
                </a:solidFill>
                <a:sym typeface="Wingdings" panose="05000000000000000000" pitchFamily="2" charset="2"/>
              </a:rPr>
              <a:t></a:t>
            </a:r>
            <a:endParaRPr lang="en-GB" sz="5500" dirty="0">
              <a:solidFill>
                <a:srgbClr val="FF0000"/>
              </a:solidFill>
            </a:endParaRPr>
          </a:p>
          <a:p>
            <a:r>
              <a:rPr lang="en-GB" sz="5500" dirty="0"/>
              <a:t>A members vote on the principle of accepting the grant and providing a cover to courts 6 and 7 has been promised, along with providing answers to the questions that have been raised. </a:t>
            </a:r>
          </a:p>
          <a:p>
            <a:r>
              <a:rPr lang="en-GB" sz="5500" dirty="0"/>
              <a:t>There needs to be a summary presentation to members answering their questions and providing sufficient detail to allow them to cast their vote, whilst acknowledging that some of their questions cannot be answered at this time but that there will be further consultation should the project progress.</a:t>
            </a:r>
          </a:p>
          <a:p>
            <a:r>
              <a:rPr lang="en-GB" sz="5500" dirty="0"/>
              <a:t>We should recognise that not all members appear to be in favour of the proposals and we should be prepared for challenge against the principle of the project, and the need to sell the concept to those who are opposed or sceptical.</a:t>
            </a:r>
          </a:p>
          <a:p>
            <a:r>
              <a:rPr lang="en-GB" sz="5500" dirty="0"/>
              <a:t>Should the “in principle” vote be favourable, then work should commence on requesting pre-application planning advice. This will involve a cost of approx. £5,000 which will be non-refundable should the project not proceed.</a:t>
            </a:r>
          </a:p>
          <a:p>
            <a:r>
              <a:rPr lang="en-GB" sz="5500" dirty="0"/>
              <a:t>Consultation on the principle  of covering the courts should be carried out with our neighbours, to understand their concerns</a:t>
            </a:r>
          </a:p>
          <a:p>
            <a:r>
              <a:rPr lang="en-GB" sz="5500" dirty="0"/>
              <a:t>Alongside this the project management and contract arrangements need to be confirmed in writing such that the risks to the Club are suitably managed</a:t>
            </a:r>
          </a:p>
          <a:p>
            <a:r>
              <a:rPr lang="en-GB" sz="5500" dirty="0"/>
              <a:t>Conditions of the grant and the mechanism for receiving the funds needs to be agreed in writing</a:t>
            </a:r>
          </a:p>
          <a:p>
            <a:r>
              <a:rPr lang="en-GB" sz="5500" dirty="0"/>
              <a:t>An overall project budget including contingency needs to be agreed</a:t>
            </a:r>
          </a:p>
          <a:p>
            <a:r>
              <a:rPr lang="en-GB" sz="5500" dirty="0"/>
              <a:t>The specification of the structure needs to be checked as complying with LTA guidance</a:t>
            </a:r>
          </a:p>
          <a:p>
            <a:r>
              <a:rPr lang="en-GB" sz="5500" dirty="0"/>
              <a:t>Consideration needs to be given to the operation and use policy for the courts (charges and priority)</a:t>
            </a:r>
          </a:p>
          <a:p>
            <a:endParaRPr lang="en-GB" dirty="0"/>
          </a:p>
          <a:p>
            <a:endParaRPr lang="en-GB" dirty="0"/>
          </a:p>
          <a:p>
            <a:endParaRPr lang="en-GB" dirty="0"/>
          </a:p>
          <a:p>
            <a:endParaRPr lang="en-GB" dirty="0"/>
          </a:p>
        </p:txBody>
      </p:sp>
      <p:pic>
        <p:nvPicPr>
          <p:cNvPr id="4" name="Picture 3">
            <a:extLst>
              <a:ext uri="{FF2B5EF4-FFF2-40B4-BE49-F238E27FC236}">
                <a16:creationId xmlns="" xmlns:a16="http://schemas.microsoft.com/office/drawing/2014/main" id="{06C84783-0E0F-4373-ACC6-5D6AD085DE2C}"/>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789155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0E0195-351C-4C34-83E1-57C4404BF9E8}"/>
              </a:ext>
            </a:extLst>
          </p:cNvPr>
          <p:cNvSpPr>
            <a:spLocks noGrp="1"/>
          </p:cNvSpPr>
          <p:nvPr>
            <p:ph type="title"/>
          </p:nvPr>
        </p:nvSpPr>
        <p:spPr/>
        <p:txBody>
          <a:bodyPr/>
          <a:lstStyle/>
          <a:p>
            <a:r>
              <a:rPr lang="en-GB" b="1" dirty="0">
                <a:solidFill>
                  <a:schemeClr val="accent6"/>
                </a:solidFill>
              </a:rPr>
              <a:t>Members Questions</a:t>
            </a:r>
          </a:p>
        </p:txBody>
      </p:sp>
      <p:sp>
        <p:nvSpPr>
          <p:cNvPr id="3" name="Content Placeholder 2">
            <a:extLst>
              <a:ext uri="{FF2B5EF4-FFF2-40B4-BE49-F238E27FC236}">
                <a16:creationId xmlns="" xmlns:a16="http://schemas.microsoft.com/office/drawing/2014/main" id="{37F9CF2A-B236-4C02-A6F7-B400771F1A0D}"/>
              </a:ext>
            </a:extLst>
          </p:cNvPr>
          <p:cNvSpPr>
            <a:spLocks noGrp="1"/>
          </p:cNvSpPr>
          <p:nvPr>
            <p:ph idx="1"/>
          </p:nvPr>
        </p:nvSpPr>
        <p:spPr/>
        <p:txBody>
          <a:bodyPr>
            <a:normAutofit fontScale="77500" lnSpcReduction="20000"/>
          </a:bodyPr>
          <a:lstStyle/>
          <a:p>
            <a:r>
              <a:rPr lang="en-GB" dirty="0"/>
              <a:t>76 individual questions, submitted by 18 different members</a:t>
            </a:r>
          </a:p>
          <a:p>
            <a:endParaRPr lang="en-GB" dirty="0"/>
          </a:p>
          <a:p>
            <a:r>
              <a:rPr lang="en-GB" dirty="0"/>
              <a:t>However, on analysis they fall into 9 broader categories, with several questions on similar topics within those</a:t>
            </a:r>
          </a:p>
          <a:p>
            <a:pPr lvl="1"/>
            <a:r>
              <a:rPr lang="en-GB" dirty="0"/>
              <a:t>Consultation</a:t>
            </a:r>
          </a:p>
          <a:p>
            <a:pPr lvl="1"/>
            <a:r>
              <a:rPr lang="en-GB" dirty="0"/>
              <a:t>Planning</a:t>
            </a:r>
          </a:p>
          <a:p>
            <a:pPr lvl="1"/>
            <a:r>
              <a:rPr lang="en-GB" dirty="0"/>
              <a:t>Design</a:t>
            </a:r>
          </a:p>
          <a:p>
            <a:pPr lvl="1"/>
            <a:r>
              <a:rPr lang="en-GB" dirty="0"/>
              <a:t>Construction</a:t>
            </a:r>
          </a:p>
          <a:p>
            <a:pPr lvl="1"/>
            <a:r>
              <a:rPr lang="en-GB" dirty="0"/>
              <a:t>Project Management</a:t>
            </a:r>
          </a:p>
          <a:p>
            <a:pPr lvl="1"/>
            <a:r>
              <a:rPr lang="en-GB" dirty="0"/>
              <a:t>Costs</a:t>
            </a:r>
          </a:p>
          <a:p>
            <a:pPr lvl="1"/>
            <a:r>
              <a:rPr lang="en-GB" dirty="0"/>
              <a:t>Funding</a:t>
            </a:r>
          </a:p>
          <a:p>
            <a:pPr lvl="1"/>
            <a:r>
              <a:rPr lang="en-GB" dirty="0"/>
              <a:t>Operation</a:t>
            </a:r>
          </a:p>
          <a:p>
            <a:pPr lvl="1"/>
            <a:r>
              <a:rPr lang="en-GB" dirty="0"/>
              <a:t>Maintenance</a:t>
            </a:r>
          </a:p>
          <a:p>
            <a:pPr lvl="1"/>
            <a:endParaRPr lang="en-GB" dirty="0"/>
          </a:p>
          <a:p>
            <a:r>
              <a:rPr lang="en-GB" dirty="0"/>
              <a:t>The broad questions raised and proposed answers follow in the tables below</a:t>
            </a:r>
          </a:p>
          <a:p>
            <a:pPr marL="457200" lvl="1" indent="0">
              <a:buNone/>
            </a:pPr>
            <a:endParaRPr lang="en-GB" dirty="0"/>
          </a:p>
        </p:txBody>
      </p:sp>
      <p:pic>
        <p:nvPicPr>
          <p:cNvPr id="4" name="Picture 3">
            <a:extLst>
              <a:ext uri="{FF2B5EF4-FFF2-40B4-BE49-F238E27FC236}">
                <a16:creationId xmlns="" xmlns:a16="http://schemas.microsoft.com/office/drawing/2014/main" id="{5C73123A-171F-4ABF-9663-71CFDFFF7F95}"/>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122652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Consultation</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3799528857"/>
              </p:ext>
            </p:extLst>
          </p:nvPr>
        </p:nvGraphicFramePr>
        <p:xfrm>
          <a:off x="838200" y="1493145"/>
          <a:ext cx="10515600" cy="5014908"/>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11772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Several questions surrounding the process for submitting questions and information available to members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Members can submit questions via a dedicated email address </a:t>
                      </a:r>
                      <a:r>
                        <a:rPr lang="en-GB" sz="1600" dirty="0">
                          <a:hlinkClick r:id="rId2"/>
                        </a:rPr>
                        <a:t>court6and7@gmail.com</a:t>
                      </a: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The presentation given at the AGM is available at the following link </a:t>
                      </a:r>
                      <a:r>
                        <a:rPr lang="en-GB" sz="1600" dirty="0">
                          <a:hlinkClick r:id="rId3"/>
                        </a:rPr>
                        <a:t>https://drive.google.com/file/d/1ejqtKUfo6KjemYmOctT9Zqm9lWNawogO/view</a:t>
                      </a:r>
                      <a:endParaRPr lang="en-GB" sz="1600" dirty="0"/>
                    </a:p>
                    <a:p>
                      <a:r>
                        <a:rPr lang="en-GB" sz="1600" dirty="0"/>
                        <a:t>The responses to these general questions will be shared with members</a:t>
                      </a:r>
                    </a:p>
                    <a:p>
                      <a:endParaRPr lang="en-GB" sz="1600" dirty="0"/>
                    </a:p>
                  </a:txBody>
                  <a:tcPr/>
                </a:tc>
                <a:extLst>
                  <a:ext uri="{0D108BD9-81ED-4DB2-BD59-A6C34878D82A}">
                    <a16:rowId xmlns="" xmlns:a16="http://schemas.microsoft.com/office/drawing/2014/main" val="202114566"/>
                  </a:ext>
                </a:extLst>
              </a:tr>
              <a:tr h="883106">
                <a:tc>
                  <a:txBody>
                    <a:bodyPr/>
                    <a:lstStyle/>
                    <a:p>
                      <a:pPr lvl="0" algn="l" fontAlgn="t"/>
                      <a:r>
                        <a:rPr lang="en-GB" sz="1600" u="none" strike="noStrike" dirty="0">
                          <a:effectLst/>
                        </a:rPr>
                        <a:t>Lack of member consultation thus far</a:t>
                      </a:r>
                      <a:endParaRPr lang="en-GB" sz="1600" b="0" i="0" u="none" strike="noStrike" dirty="0">
                        <a:solidFill>
                          <a:srgbClr val="000000"/>
                        </a:solidFill>
                        <a:effectLst/>
                        <a:latin typeface="Calibri" panose="020F0502020204030204" pitchFamily="34" charset="0"/>
                      </a:endParaRPr>
                    </a:p>
                  </a:txBody>
                  <a:tcPr marL="90000" marR="90000" marT="46800" marB="46800"/>
                </a:tc>
                <a:tc>
                  <a:txBody>
                    <a:bodyPr/>
                    <a:lstStyle/>
                    <a:p>
                      <a:pPr algn="l" fontAlgn="t"/>
                      <a:r>
                        <a:rPr lang="en-GB" sz="1600" u="none" strike="noStrike" dirty="0">
                          <a:effectLst/>
                        </a:rPr>
                        <a:t>We appreciate that limited information has been made available to members so far, however some work was necessary before a concept could be presented.  It is not a fait </a:t>
                      </a:r>
                      <a:r>
                        <a:rPr lang="en-GB" sz="1600" u="none" strike="noStrike" dirty="0" err="1">
                          <a:effectLst/>
                        </a:rPr>
                        <a:t>acompli</a:t>
                      </a:r>
                      <a:r>
                        <a:rPr lang="en-GB" sz="1600" u="none" strike="noStrike" dirty="0">
                          <a:effectLst/>
                        </a:rPr>
                        <a:t>, and there will be a members vote to determine if members wish the project to be developed further. If the vote is yes, then further work will be undertaken and members will be consulted further and kept informed as the scheme develops.</a:t>
                      </a:r>
                      <a:br>
                        <a:rPr lang="en-GB" sz="1600" u="none" strike="noStrike" dirty="0">
                          <a:effectLst/>
                        </a:rPr>
                      </a:br>
                      <a:endParaRPr lang="en-GB" sz="1600" b="0" i="0" u="none" strike="noStrike" dirty="0">
                        <a:solidFill>
                          <a:srgbClr val="000000"/>
                        </a:solidFill>
                        <a:effectLst/>
                        <a:latin typeface="Calibri" panose="020F0502020204030204" pitchFamily="34" charset="0"/>
                      </a:endParaRPr>
                    </a:p>
                  </a:txBody>
                  <a:tcPr marL="90000" marR="90000" marT="46800" marB="46800"/>
                </a:tc>
                <a:extLst>
                  <a:ext uri="{0D108BD9-81ED-4DB2-BD59-A6C34878D82A}">
                    <a16:rowId xmlns="" xmlns:a16="http://schemas.microsoft.com/office/drawing/2014/main" val="1045427033"/>
                  </a:ext>
                </a:extLst>
              </a:tr>
              <a:tr h="1294188">
                <a:tc>
                  <a:txBody>
                    <a:bodyPr/>
                    <a:lstStyle/>
                    <a:p>
                      <a:pPr algn="l" fontAlgn="t"/>
                      <a:r>
                        <a:rPr lang="en-GB" sz="1600" u="none" strike="noStrike" dirty="0">
                          <a:effectLst/>
                        </a:rPr>
                        <a:t>Has any consultation been carried out with our neighbours yet?</a:t>
                      </a:r>
                      <a:endParaRPr lang="en-GB" sz="1600" b="0" i="0" u="none" strike="noStrike" dirty="0">
                        <a:solidFill>
                          <a:srgbClr val="000000"/>
                        </a:solidFill>
                        <a:effectLst/>
                        <a:latin typeface="Calibri" panose="020F0502020204030204" pitchFamily="34" charset="0"/>
                      </a:endParaRPr>
                    </a:p>
                  </a:txBody>
                  <a:tcPr marL="90000" marR="90000" marT="46800" marB="46800"/>
                </a:tc>
                <a:tc>
                  <a:txBody>
                    <a:bodyPr/>
                    <a:lstStyle/>
                    <a:p>
                      <a:pPr algn="l" fontAlgn="t"/>
                      <a:r>
                        <a:rPr lang="en-GB" sz="1600" u="none" strike="noStrike" dirty="0">
                          <a:effectLst/>
                        </a:rPr>
                        <a:t>No consultation has been carried out with local residents as yet, but if the result of the members poll is supportive of proceeding with the project then we will consult with our neighbours shortly thereafter, as we appreciate they will be interested and have views that need to be considered.</a:t>
                      </a:r>
                      <a:endParaRPr lang="en-GB" sz="1600" b="0" i="0" u="none" strike="noStrike" dirty="0">
                        <a:solidFill>
                          <a:srgbClr val="000000"/>
                        </a:solidFill>
                        <a:effectLst/>
                        <a:latin typeface="Calibri" panose="020F0502020204030204" pitchFamily="34" charset="0"/>
                      </a:endParaRPr>
                    </a:p>
                  </a:txBody>
                  <a:tcPr marL="90000" marR="90000" marT="46800" marB="46800"/>
                </a:tc>
                <a:extLst>
                  <a:ext uri="{0D108BD9-81ED-4DB2-BD59-A6C34878D82A}">
                    <a16:rowId xmlns="" xmlns:a16="http://schemas.microsoft.com/office/drawing/2014/main" val="409512176"/>
                  </a:ext>
                </a:extLst>
              </a:tr>
            </a:tbl>
          </a:graphicData>
        </a:graphic>
      </p:graphicFrame>
      <p:pic>
        <p:nvPicPr>
          <p:cNvPr id="5" name="Picture 4">
            <a:extLst>
              <a:ext uri="{FF2B5EF4-FFF2-40B4-BE49-F238E27FC236}">
                <a16:creationId xmlns="" xmlns:a16="http://schemas.microsoft.com/office/drawing/2014/main" id="{9A8864B2-F17A-411A-9667-E4BE0AD3470C}"/>
              </a:ext>
            </a:extLst>
          </p:cNvPr>
          <p:cNvPicPr>
            <a:picLocks noChangeAspect="1"/>
          </p:cNvPicPr>
          <p:nvPr/>
        </p:nvPicPr>
        <p:blipFill>
          <a:blip r:embed="rId4"/>
          <a:stretch>
            <a:fillRect/>
          </a:stretch>
        </p:blipFill>
        <p:spPr>
          <a:xfrm>
            <a:off x="10564227" y="0"/>
            <a:ext cx="1627773" cy="1109568"/>
          </a:xfrm>
          <a:prstGeom prst="rect">
            <a:avLst/>
          </a:prstGeom>
        </p:spPr>
      </p:pic>
    </p:spTree>
    <p:extLst>
      <p:ext uri="{BB962C8B-B14F-4D97-AF65-F5344CB8AC3E}">
        <p14:creationId xmlns:p14="http://schemas.microsoft.com/office/powerpoint/2010/main" val="2929657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Planning </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2543729417"/>
              </p:ext>
            </p:extLst>
          </p:nvPr>
        </p:nvGraphicFramePr>
        <p:xfrm>
          <a:off x="838200" y="1493145"/>
          <a:ext cx="10515600" cy="338328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11772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Various questions surrounding planning permission</a:t>
                      </a:r>
                    </a:p>
                  </a:txBody>
                  <a:tcPr/>
                </a:tc>
                <a:tc>
                  <a:txBody>
                    <a:bodyPr/>
                    <a:lstStyle/>
                    <a:p>
                      <a:r>
                        <a:rPr lang="en-GB" sz="1600" dirty="0"/>
                        <a:t>Planning permission will be required, but no formal discussions have been held yet</a:t>
                      </a:r>
                    </a:p>
                    <a:p>
                      <a:r>
                        <a:rPr lang="en-GB" sz="1600" dirty="0"/>
                        <a:t>The first step in the process would be to submit a request for “pre-application advice” This would give a good indication of whether a full application would be successful and if so what conditions may apply</a:t>
                      </a:r>
                    </a:p>
                    <a:p>
                      <a:r>
                        <a:rPr lang="en-GB" sz="1600" dirty="0"/>
                        <a:t>Making a request for pre-application advice would likely cost in the region of £5000 to cover upfront design</a:t>
                      </a:r>
                    </a:p>
                    <a:p>
                      <a:r>
                        <a:rPr lang="en-GB" sz="1600" dirty="0"/>
                        <a:t>Making a full planning application would cost in the region of £</a:t>
                      </a:r>
                      <a:r>
                        <a:rPr lang="en-GB" sz="1600" dirty="0">
                          <a:solidFill>
                            <a:srgbClr val="FF0000"/>
                          </a:solidFill>
                        </a:rPr>
                        <a:t>XXXXX</a:t>
                      </a:r>
                    </a:p>
                    <a:p>
                      <a:r>
                        <a:rPr lang="en-GB" sz="1600" dirty="0"/>
                        <a:t>These costs would be up front and at risk as there is no guarantee that planning permission will be granted</a:t>
                      </a:r>
                    </a:p>
                    <a:p>
                      <a:r>
                        <a:rPr lang="en-GB" sz="1600" dirty="0"/>
                        <a:t>It is likely that some residents of South Bank (and possibly other neighbours) may formally object to the application, no consultation has been carried out with our neighbours as yet but will be needed if we proceed</a:t>
                      </a:r>
                    </a:p>
                  </a:txBody>
                  <a:tcPr/>
                </a:tc>
                <a:extLst>
                  <a:ext uri="{0D108BD9-81ED-4DB2-BD59-A6C34878D82A}">
                    <a16:rowId xmlns="" xmlns:a16="http://schemas.microsoft.com/office/drawing/2014/main" val="202114566"/>
                  </a:ext>
                </a:extLst>
              </a:tr>
            </a:tbl>
          </a:graphicData>
        </a:graphic>
      </p:graphicFrame>
      <p:pic>
        <p:nvPicPr>
          <p:cNvPr id="5" name="Picture 4">
            <a:extLst>
              <a:ext uri="{FF2B5EF4-FFF2-40B4-BE49-F238E27FC236}">
                <a16:creationId xmlns="" xmlns:a16="http://schemas.microsoft.com/office/drawing/2014/main" id="{84C8277F-E32C-4972-BF97-D37F5A194C59}"/>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29052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Design</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2997898231"/>
              </p:ext>
            </p:extLst>
          </p:nvPr>
        </p:nvGraphicFramePr>
        <p:xfrm>
          <a:off x="838200" y="1398877"/>
          <a:ext cx="10515600" cy="5303520"/>
        </p:xfrm>
        <a:graphic>
          <a:graphicData uri="http://schemas.openxmlformats.org/drawingml/2006/table">
            <a:tbl>
              <a:tblPr firstRow="1" bandRow="1">
                <a:tableStyleId>{93296810-A885-4BE3-A3E7-6D5BEEA58F35}</a:tableStyleId>
              </a:tblPr>
              <a:tblGrid>
                <a:gridCol w="2951375">
                  <a:extLst>
                    <a:ext uri="{9D8B030D-6E8A-4147-A177-3AD203B41FA5}">
                      <a16:colId xmlns="" xmlns:a16="http://schemas.microsoft.com/office/drawing/2014/main" val="2414649494"/>
                    </a:ext>
                  </a:extLst>
                </a:gridCol>
                <a:gridCol w="7564225">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sz="1800" dirty="0"/>
                        <a:t>Need for floodlights</a:t>
                      </a:r>
                    </a:p>
                  </a:txBody>
                  <a:tcPr/>
                </a:tc>
                <a:tc>
                  <a:txBody>
                    <a:bodyPr/>
                    <a:lstStyle/>
                    <a:p>
                      <a:r>
                        <a:rPr lang="en-GB" sz="1800" dirty="0"/>
                        <a:t>Luminance Pro have advised that the use of floodlights should not generally be required during daylight hours and have confirmed that the lighting has been designed to the relevant standards</a:t>
                      </a:r>
                    </a:p>
                  </a:txBody>
                  <a:tcPr/>
                </a:tc>
                <a:extLst>
                  <a:ext uri="{0D108BD9-81ED-4DB2-BD59-A6C34878D82A}">
                    <a16:rowId xmlns="" xmlns:a16="http://schemas.microsoft.com/office/drawing/2014/main" val="1289639335"/>
                  </a:ext>
                </a:extLst>
              </a:tr>
              <a:tr h="319115">
                <a:tc>
                  <a:txBody>
                    <a:bodyPr/>
                    <a:lstStyle/>
                    <a:p>
                      <a:r>
                        <a:rPr lang="en-GB" sz="1800" dirty="0"/>
                        <a:t>Previous use of structure</a:t>
                      </a:r>
                    </a:p>
                  </a:txBody>
                  <a:tcPr/>
                </a:tc>
                <a:tc>
                  <a:txBody>
                    <a:bodyPr/>
                    <a:lstStyle/>
                    <a:p>
                      <a:r>
                        <a:rPr lang="en-GB" sz="1800" dirty="0"/>
                        <a:t>There are many examples of this specific type of structure including at </a:t>
                      </a:r>
                      <a:r>
                        <a:rPr lang="en-GB" sz="1800" dirty="0" err="1"/>
                        <a:t>Notcutts</a:t>
                      </a:r>
                      <a:r>
                        <a:rPr lang="en-GB" sz="1800" dirty="0"/>
                        <a:t> garden centre in Ditchling. The working group have visited </a:t>
                      </a:r>
                      <a:r>
                        <a:rPr lang="en-GB" sz="1800" dirty="0" err="1"/>
                        <a:t>Notcutts</a:t>
                      </a:r>
                      <a:r>
                        <a:rPr lang="en-GB" sz="1800" dirty="0"/>
                        <a:t> and spoken with the management who report they are very happy with their </a:t>
                      </a:r>
                      <a:r>
                        <a:rPr lang="en-GB" sz="1800" dirty="0" err="1"/>
                        <a:t>canopys</a:t>
                      </a:r>
                      <a:r>
                        <a:rPr lang="en-GB" sz="1800" dirty="0"/>
                        <a:t>. Other references from </a:t>
                      </a:r>
                      <a:r>
                        <a:rPr lang="en-GB" sz="1800" dirty="0" err="1"/>
                        <a:t>Fordingbridge</a:t>
                      </a:r>
                      <a:r>
                        <a:rPr lang="en-GB" sz="1800" dirty="0"/>
                        <a:t> customers have also been favourable</a:t>
                      </a:r>
                    </a:p>
                    <a:p>
                      <a:r>
                        <a:rPr lang="en-GB" sz="1800" dirty="0"/>
                        <a:t>This type of structure has been used to cover multi-use games areas, however they have not yet specifically been used in a tennis club setting.</a:t>
                      </a:r>
                    </a:p>
                  </a:txBody>
                  <a:tcPr/>
                </a:tc>
                <a:extLst>
                  <a:ext uri="{0D108BD9-81ED-4DB2-BD59-A6C34878D82A}">
                    <a16:rowId xmlns="" xmlns:a16="http://schemas.microsoft.com/office/drawing/2014/main" val="827998974"/>
                  </a:ext>
                </a:extLst>
              </a:tr>
              <a:tr h="319115">
                <a:tc>
                  <a:txBody>
                    <a:bodyPr/>
                    <a:lstStyle/>
                    <a:p>
                      <a:r>
                        <a:rPr lang="en-GB" sz="1800" dirty="0"/>
                        <a:t>Why is a tarmac court surface proposed</a:t>
                      </a:r>
                    </a:p>
                  </a:txBody>
                  <a:tcPr/>
                </a:tc>
                <a:tc>
                  <a:txBody>
                    <a:bodyPr/>
                    <a:lstStyle/>
                    <a:p>
                      <a:r>
                        <a:rPr lang="en-GB" sz="1800" dirty="0"/>
                        <a:t>The Foundation requires that the courts are accessible to disability tennis, and LTA guidance recommends hard or acrylic courts for this purpose. Additionally, dust from clay courts would rise and stick to the roof fabric and lighting, causing a maintenance issue. </a:t>
                      </a:r>
                      <a:r>
                        <a:rPr lang="en-GB" sz="1800" dirty="0">
                          <a:solidFill>
                            <a:srgbClr val="FF0000"/>
                          </a:solidFill>
                        </a:rPr>
                        <a:t>**Does this apply with artificial clay??? CHECK</a:t>
                      </a:r>
                    </a:p>
                    <a:p>
                      <a:r>
                        <a:rPr lang="en-GB" sz="1800" dirty="0"/>
                        <a:t>The proposal includes for courts 6 and 7 to be increased in size and </a:t>
                      </a:r>
                      <a:r>
                        <a:rPr lang="en-GB" sz="1800" dirty="0" smtClean="0"/>
                        <a:t>re-laid </a:t>
                      </a:r>
                      <a:r>
                        <a:rPr lang="en-GB" sz="1800" dirty="0"/>
                        <a:t>in porous asphalt to match our existing courts 2, 3, 4 and 5.</a:t>
                      </a:r>
                    </a:p>
                    <a:p>
                      <a:r>
                        <a:rPr lang="en-GB" sz="1800" dirty="0"/>
                        <a:t>To lay acrylic courts would increase the cost by £23,000 to £25,000 and concerns have been raised should they get wet from rain ingress</a:t>
                      </a:r>
                    </a:p>
                  </a:txBody>
                  <a:tcPr/>
                </a:tc>
                <a:extLst>
                  <a:ext uri="{0D108BD9-81ED-4DB2-BD59-A6C34878D82A}">
                    <a16:rowId xmlns="" xmlns:a16="http://schemas.microsoft.com/office/drawing/2014/main" val="34696058"/>
                  </a:ext>
                </a:extLst>
              </a:tr>
            </a:tbl>
          </a:graphicData>
        </a:graphic>
      </p:graphicFrame>
      <p:pic>
        <p:nvPicPr>
          <p:cNvPr id="5" name="Picture 4">
            <a:extLst>
              <a:ext uri="{FF2B5EF4-FFF2-40B4-BE49-F238E27FC236}">
                <a16:creationId xmlns="" xmlns:a16="http://schemas.microsoft.com/office/drawing/2014/main" id="{B3280B93-9289-459B-A659-E3DC91FEFB50}"/>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1170410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Design</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3966302484"/>
              </p:ext>
            </p:extLst>
          </p:nvPr>
        </p:nvGraphicFramePr>
        <p:xfrm>
          <a:off x="838200" y="1398877"/>
          <a:ext cx="10515600" cy="338328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Concerns that with no walls the rain/wind will come in and make the courts unplayable</a:t>
                      </a:r>
                    </a:p>
                  </a:txBody>
                  <a:tcPr/>
                </a:tc>
                <a:tc>
                  <a:txBody>
                    <a:bodyPr/>
                    <a:lstStyle/>
                    <a:p>
                      <a:r>
                        <a:rPr lang="en-GB" dirty="0"/>
                        <a:t>The contractors do not consider this to be a significant problem, due to the proximity of the surrounding trees and given that increasing the court footprint will provide greater run back and side runs to the playing area. </a:t>
                      </a:r>
                    </a:p>
                    <a:p>
                      <a:r>
                        <a:rPr lang="en-GB" dirty="0"/>
                        <a:t>If this is a problem, then an additional mesh could be installed along the sides </a:t>
                      </a:r>
                      <a:r>
                        <a:rPr lang="en-GB" dirty="0">
                          <a:solidFill>
                            <a:srgbClr val="FF0000"/>
                          </a:solidFill>
                        </a:rPr>
                        <a:t>**Need cost for this</a:t>
                      </a: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Court size specification</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The courts are to be increased in size to comply with LTA recommended requirements – this increases the court footprint from the current courts which do not meet that specification</a:t>
                      </a:r>
                    </a:p>
                  </a:txBody>
                  <a:tcPr/>
                </a:tc>
                <a:extLst>
                  <a:ext uri="{0D108BD9-81ED-4DB2-BD59-A6C34878D82A}">
                    <a16:rowId xmlns="" xmlns:a16="http://schemas.microsoft.com/office/drawing/2014/main" val="3421959234"/>
                  </a:ext>
                </a:extLst>
              </a:tr>
              <a:tr h="319115">
                <a:tc>
                  <a:txBody>
                    <a:bodyPr/>
                    <a:lstStyle/>
                    <a:p>
                      <a:r>
                        <a:rPr lang="en-GB" dirty="0"/>
                        <a:t>Various other more detailed design questions</a:t>
                      </a:r>
                    </a:p>
                  </a:txBody>
                  <a:tcPr/>
                </a:tc>
                <a:tc>
                  <a:txBody>
                    <a:bodyPr/>
                    <a:lstStyle/>
                    <a:p>
                      <a:r>
                        <a:rPr lang="en-GB" dirty="0"/>
                        <a:t>Not possible to give answers at this time, but the issues raised will be addressed should the project proceed to detailed design stage.</a:t>
                      </a:r>
                    </a:p>
                  </a:txBody>
                  <a:tcPr/>
                </a:tc>
                <a:extLst>
                  <a:ext uri="{0D108BD9-81ED-4DB2-BD59-A6C34878D82A}">
                    <a16:rowId xmlns="" xmlns:a16="http://schemas.microsoft.com/office/drawing/2014/main" val="2181673863"/>
                  </a:ext>
                </a:extLst>
              </a:tr>
            </a:tbl>
          </a:graphicData>
        </a:graphic>
      </p:graphicFrame>
      <p:pic>
        <p:nvPicPr>
          <p:cNvPr id="5" name="Picture 4">
            <a:extLst>
              <a:ext uri="{FF2B5EF4-FFF2-40B4-BE49-F238E27FC236}">
                <a16:creationId xmlns="" xmlns:a16="http://schemas.microsoft.com/office/drawing/2014/main" id="{72DEA873-E400-43D1-BA35-B3843D2072C3}"/>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811691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Construction</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50317467"/>
              </p:ext>
            </p:extLst>
          </p:nvPr>
        </p:nvGraphicFramePr>
        <p:xfrm>
          <a:off x="838200" y="1398877"/>
          <a:ext cx="10515600" cy="448056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How long is the construction phase</a:t>
                      </a:r>
                    </a:p>
                  </a:txBody>
                  <a:tcPr/>
                </a:tc>
                <a:tc>
                  <a:txBody>
                    <a:bodyPr/>
                    <a:lstStyle/>
                    <a:p>
                      <a:r>
                        <a:rPr lang="en-GB" dirty="0"/>
                        <a:t>The erection of the structure will take 2-3 weeks, but groundworks will be required in advance of this and surfacing and installation of lighting will follow after, so approximately 6-8 weeks construction in total. The macadam surface then has to left to cure for 3 weeks before it can be painted with the final surface and so courts 6 and 7 are likely to be out of action for around 10-12 weeks whilst the project is completed.</a:t>
                      </a:r>
                    </a:p>
                    <a:p>
                      <a:endParaRPr lang="en-GB" dirty="0">
                        <a:solidFill>
                          <a:srgbClr val="FF0000"/>
                        </a:solidFill>
                      </a:endParaRP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Is the surfacing contractor a member of SAPCA? (as recommended by the LTA)</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1</a:t>
                      </a:r>
                      <a:r>
                        <a:rPr lang="en-GB" sz="1800" baseline="30000" dirty="0"/>
                        <a:t>st</a:t>
                      </a:r>
                      <a:r>
                        <a:rPr lang="en-GB" sz="1800" dirty="0"/>
                        <a:t> surface are not members of SAPCA, however the Weald have previously worked with them on the recent resurfacing of Court1/mini tennis courts</a:t>
                      </a:r>
                    </a:p>
                  </a:txBody>
                  <a:tcPr/>
                </a:tc>
                <a:extLst>
                  <a:ext uri="{0D108BD9-81ED-4DB2-BD59-A6C34878D82A}">
                    <a16:rowId xmlns="" xmlns:a16="http://schemas.microsoft.com/office/drawing/2014/main" val="3421959234"/>
                  </a:ext>
                </a:extLst>
              </a:tr>
              <a:tr h="319115">
                <a:tc>
                  <a:txBody>
                    <a:bodyPr/>
                    <a:lstStyle/>
                    <a:p>
                      <a:r>
                        <a:rPr lang="en-GB" dirty="0"/>
                        <a:t>Various other more detailed site and construction questions</a:t>
                      </a:r>
                    </a:p>
                  </a:txBody>
                  <a:tcPr/>
                </a:tc>
                <a:tc>
                  <a:txBody>
                    <a:bodyPr/>
                    <a:lstStyle/>
                    <a:p>
                      <a:r>
                        <a:rPr lang="en-GB" dirty="0"/>
                        <a:t>Not possible to give answers at this time, but the issued raised will be addressed should the project proceed to the construction stage.</a:t>
                      </a:r>
                    </a:p>
                    <a:p>
                      <a:endParaRPr lang="en-GB" dirty="0"/>
                    </a:p>
                  </a:txBody>
                  <a:tcPr/>
                </a:tc>
                <a:extLst>
                  <a:ext uri="{0D108BD9-81ED-4DB2-BD59-A6C34878D82A}">
                    <a16:rowId xmlns="" xmlns:a16="http://schemas.microsoft.com/office/drawing/2014/main" val="2181673863"/>
                  </a:ext>
                </a:extLst>
              </a:tr>
            </a:tbl>
          </a:graphicData>
        </a:graphic>
      </p:graphicFrame>
      <p:pic>
        <p:nvPicPr>
          <p:cNvPr id="5" name="Picture 4">
            <a:extLst>
              <a:ext uri="{FF2B5EF4-FFF2-40B4-BE49-F238E27FC236}">
                <a16:creationId xmlns="" xmlns:a16="http://schemas.microsoft.com/office/drawing/2014/main" id="{6D2721FB-0CB4-40BE-9BE2-7CD446DA820C}"/>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3136639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Project Management</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3666592702"/>
              </p:ext>
            </p:extLst>
          </p:nvPr>
        </p:nvGraphicFramePr>
        <p:xfrm>
          <a:off x="838200" y="1398877"/>
          <a:ext cx="10515600" cy="493776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What are the contract/sub contract arrangements</a:t>
                      </a:r>
                    </a:p>
                  </a:txBody>
                  <a:tcPr/>
                </a:tc>
                <a:tc>
                  <a:txBody>
                    <a:bodyPr/>
                    <a:lstStyle/>
                    <a:p>
                      <a:r>
                        <a:rPr lang="en-GB" dirty="0"/>
                        <a:t>The current proposal provides for each contractor to be engaged separately, however the working group advise this is not the best way to proceed due to the risks to the Club and have asked the contractors to provide their costs for taking on the role of principle designer and principle contractor and managing and coordinating the design and construction phases.</a:t>
                      </a: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Clarification of costs, what is included/excluded, where do project risks sit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This has been discussed with the contractors and further information has been requested to clarify </a:t>
                      </a:r>
                      <a:r>
                        <a:rPr lang="en-GB" sz="1800" dirty="0">
                          <a:solidFill>
                            <a:srgbClr val="FF0000"/>
                          </a:solidFill>
                        </a:rPr>
                        <a:t>– Update once info received</a:t>
                      </a:r>
                    </a:p>
                  </a:txBody>
                  <a:tcPr/>
                </a:tc>
                <a:extLst>
                  <a:ext uri="{0D108BD9-81ED-4DB2-BD59-A6C34878D82A}">
                    <a16:rowId xmlns="" xmlns:a16="http://schemas.microsoft.com/office/drawing/2014/main" val="3421959234"/>
                  </a:ext>
                </a:extLst>
              </a:tr>
              <a:tr h="319115">
                <a:tc>
                  <a:txBody>
                    <a:bodyPr/>
                    <a:lstStyle/>
                    <a:p>
                      <a:r>
                        <a:rPr lang="en-GB" dirty="0"/>
                        <a:t>How many companies were considered for the project</a:t>
                      </a:r>
                    </a:p>
                  </a:txBody>
                  <a:tcPr/>
                </a:tc>
                <a:tc>
                  <a:txBody>
                    <a:bodyPr/>
                    <a:lstStyle/>
                    <a:p>
                      <a:r>
                        <a:rPr lang="en-GB" dirty="0"/>
                        <a:t>A number of other companies were approached to provide a structure, but their solutions exceeded the budget available. The </a:t>
                      </a:r>
                      <a:r>
                        <a:rPr lang="en-GB" dirty="0" err="1"/>
                        <a:t>Fordingbridge</a:t>
                      </a:r>
                      <a:r>
                        <a:rPr lang="en-GB" dirty="0"/>
                        <a:t> solution is the only one that has been found to be vaguely within budget</a:t>
                      </a:r>
                    </a:p>
                  </a:txBody>
                  <a:tcPr/>
                </a:tc>
                <a:extLst>
                  <a:ext uri="{0D108BD9-81ED-4DB2-BD59-A6C34878D82A}">
                    <a16:rowId xmlns="" xmlns:a16="http://schemas.microsoft.com/office/drawing/2014/main" val="2181673863"/>
                  </a:ext>
                </a:extLst>
              </a:tr>
              <a:tr h="319115">
                <a:tc>
                  <a:txBody>
                    <a:bodyPr/>
                    <a:lstStyle/>
                    <a:p>
                      <a:r>
                        <a:rPr lang="en-GB" dirty="0"/>
                        <a:t>Questions around warranties</a:t>
                      </a:r>
                    </a:p>
                  </a:txBody>
                  <a:tcPr/>
                </a:tc>
                <a:tc>
                  <a:txBody>
                    <a:bodyPr/>
                    <a:lstStyle/>
                    <a:p>
                      <a:r>
                        <a:rPr lang="en-GB" dirty="0"/>
                        <a:t>The contractors have been asked to clarify </a:t>
                      </a:r>
                      <a:r>
                        <a:rPr lang="en-GB" sz="1800" dirty="0">
                          <a:solidFill>
                            <a:srgbClr val="FF0000"/>
                          </a:solidFill>
                        </a:rPr>
                        <a:t>– Update once info received</a:t>
                      </a:r>
                      <a:endParaRPr lang="en-GB" dirty="0"/>
                    </a:p>
                  </a:txBody>
                  <a:tcPr/>
                </a:tc>
                <a:extLst>
                  <a:ext uri="{0D108BD9-81ED-4DB2-BD59-A6C34878D82A}">
                    <a16:rowId xmlns="" xmlns:a16="http://schemas.microsoft.com/office/drawing/2014/main" val="2586181123"/>
                  </a:ext>
                </a:extLst>
              </a:tr>
              <a:tr h="319115">
                <a:tc>
                  <a:txBody>
                    <a:bodyPr/>
                    <a:lstStyle/>
                    <a:p>
                      <a:r>
                        <a:rPr lang="en-GB" dirty="0"/>
                        <a:t>Questions around Weald management</a:t>
                      </a:r>
                    </a:p>
                  </a:txBody>
                  <a:tcPr/>
                </a:tc>
                <a:tc>
                  <a:txBody>
                    <a:bodyPr/>
                    <a:lstStyle/>
                    <a:p>
                      <a:r>
                        <a:rPr lang="en-GB" dirty="0"/>
                        <a:t>A working group has been set up to review the work undertaken by the previous committee and to take forward the project</a:t>
                      </a:r>
                    </a:p>
                  </a:txBody>
                  <a:tcPr/>
                </a:tc>
                <a:extLst>
                  <a:ext uri="{0D108BD9-81ED-4DB2-BD59-A6C34878D82A}">
                    <a16:rowId xmlns="" xmlns:a16="http://schemas.microsoft.com/office/drawing/2014/main" val="1807262743"/>
                  </a:ext>
                </a:extLst>
              </a:tr>
            </a:tbl>
          </a:graphicData>
        </a:graphic>
      </p:graphicFrame>
      <p:pic>
        <p:nvPicPr>
          <p:cNvPr id="5" name="Picture 4">
            <a:extLst>
              <a:ext uri="{FF2B5EF4-FFF2-40B4-BE49-F238E27FC236}">
                <a16:creationId xmlns="" xmlns:a16="http://schemas.microsoft.com/office/drawing/2014/main" id="{21263061-79C4-405F-B80F-6E15208756EE}"/>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177135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544F4B-DBA0-4030-91D5-6FB7805AC3C7}"/>
              </a:ext>
            </a:extLst>
          </p:cNvPr>
          <p:cNvSpPr>
            <a:spLocks noGrp="1"/>
          </p:cNvSpPr>
          <p:nvPr>
            <p:ph type="title"/>
          </p:nvPr>
        </p:nvSpPr>
        <p:spPr/>
        <p:txBody>
          <a:bodyPr/>
          <a:lstStyle/>
          <a:p>
            <a:r>
              <a:rPr lang="en-GB" b="1" dirty="0">
                <a:solidFill>
                  <a:schemeClr val="accent6"/>
                </a:solidFill>
              </a:rPr>
              <a:t>Working Group</a:t>
            </a:r>
          </a:p>
        </p:txBody>
      </p:sp>
      <p:sp>
        <p:nvSpPr>
          <p:cNvPr id="3" name="Content Placeholder 2">
            <a:extLst>
              <a:ext uri="{FF2B5EF4-FFF2-40B4-BE49-F238E27FC236}">
                <a16:creationId xmlns="" xmlns:a16="http://schemas.microsoft.com/office/drawing/2014/main" id="{742DEB68-93BB-42DE-B64B-51EB96B6D460}"/>
              </a:ext>
            </a:extLst>
          </p:cNvPr>
          <p:cNvSpPr>
            <a:spLocks noGrp="1"/>
          </p:cNvSpPr>
          <p:nvPr>
            <p:ph idx="1"/>
          </p:nvPr>
        </p:nvSpPr>
        <p:spPr>
          <a:xfrm>
            <a:off x="838200" y="1480008"/>
            <a:ext cx="10515600" cy="4696955"/>
          </a:xfrm>
        </p:spPr>
        <p:txBody>
          <a:bodyPr>
            <a:normAutofit fontScale="85000" lnSpcReduction="20000"/>
          </a:bodyPr>
          <a:lstStyle/>
          <a:p>
            <a:r>
              <a:rPr lang="en-GB" dirty="0"/>
              <a:t>The working group have met on two occasions and made various investigations to understand the proposed project and the progress made by the previous Weald committee</a:t>
            </a:r>
          </a:p>
          <a:p>
            <a:r>
              <a:rPr lang="en-GB" dirty="0"/>
              <a:t>This has included:</a:t>
            </a:r>
          </a:p>
          <a:p>
            <a:pPr lvl="1"/>
            <a:r>
              <a:rPr lang="en-GB" dirty="0"/>
              <a:t>Clarification of contractors proposal and prices</a:t>
            </a:r>
          </a:p>
          <a:p>
            <a:pPr lvl="1"/>
            <a:r>
              <a:rPr lang="en-GB" dirty="0"/>
              <a:t>Determination of overall project costs</a:t>
            </a:r>
          </a:p>
          <a:p>
            <a:pPr lvl="1"/>
            <a:r>
              <a:rPr lang="en-GB" dirty="0"/>
              <a:t>Maintenance requirements and costs</a:t>
            </a:r>
          </a:p>
          <a:p>
            <a:pPr lvl="1"/>
            <a:r>
              <a:rPr lang="en-GB" dirty="0"/>
              <a:t>Planning consent and pre-application planning advice</a:t>
            </a:r>
          </a:p>
          <a:p>
            <a:pPr lvl="1"/>
            <a:r>
              <a:rPr lang="en-GB" dirty="0"/>
              <a:t>Potential fee/charging structures for use of the courts</a:t>
            </a:r>
          </a:p>
          <a:p>
            <a:pPr lvl="1"/>
            <a:r>
              <a:rPr lang="en-GB" dirty="0"/>
              <a:t>Potential booking priority system to manage use</a:t>
            </a:r>
          </a:p>
          <a:p>
            <a:pPr lvl="1"/>
            <a:r>
              <a:rPr lang="en-GB" dirty="0"/>
              <a:t>References from other </a:t>
            </a:r>
            <a:r>
              <a:rPr lang="en-GB" dirty="0" err="1"/>
              <a:t>Fordingbridge</a:t>
            </a:r>
            <a:r>
              <a:rPr lang="en-GB" dirty="0"/>
              <a:t> installations</a:t>
            </a:r>
          </a:p>
          <a:p>
            <a:pPr lvl="1"/>
            <a:r>
              <a:rPr lang="en-GB" dirty="0"/>
              <a:t>Discussions with disability tennis members</a:t>
            </a:r>
          </a:p>
          <a:p>
            <a:pPr lvl="1"/>
            <a:r>
              <a:rPr lang="en-GB" dirty="0"/>
              <a:t>Charities commission requirements</a:t>
            </a:r>
          </a:p>
          <a:p>
            <a:pPr lvl="1"/>
            <a:r>
              <a:rPr lang="en-GB" dirty="0"/>
              <a:t>LTA Loan Scheme</a:t>
            </a:r>
          </a:p>
          <a:p>
            <a:pPr lvl="1"/>
            <a:r>
              <a:rPr lang="en-GB" dirty="0" err="1"/>
              <a:t>Titcombe</a:t>
            </a:r>
            <a:r>
              <a:rPr lang="en-GB" dirty="0"/>
              <a:t> Foundation grant terms and conditions</a:t>
            </a:r>
          </a:p>
          <a:p>
            <a:pPr lvl="1"/>
            <a:r>
              <a:rPr lang="en-GB" dirty="0"/>
              <a:t>Collation and answering of Members questions</a:t>
            </a:r>
          </a:p>
          <a:p>
            <a:pPr lvl="1"/>
            <a:endParaRPr lang="en-GB" dirty="0"/>
          </a:p>
        </p:txBody>
      </p:sp>
      <p:pic>
        <p:nvPicPr>
          <p:cNvPr id="4" name="Picture 3">
            <a:extLst>
              <a:ext uri="{FF2B5EF4-FFF2-40B4-BE49-F238E27FC236}">
                <a16:creationId xmlns="" xmlns:a16="http://schemas.microsoft.com/office/drawing/2014/main" id="{FB9659A5-EE34-45C2-BC9E-E6AAA4B21AC3}"/>
              </a:ext>
            </a:extLst>
          </p:cNvPr>
          <p:cNvPicPr>
            <a:picLocks noChangeAspect="1"/>
          </p:cNvPicPr>
          <p:nvPr/>
        </p:nvPicPr>
        <p:blipFill>
          <a:blip r:embed="rId2"/>
          <a:stretch>
            <a:fillRect/>
          </a:stretch>
        </p:blipFill>
        <p:spPr>
          <a:xfrm>
            <a:off x="10118954" y="5676871"/>
            <a:ext cx="1627773" cy="1109568"/>
          </a:xfrm>
          <a:prstGeom prst="rect">
            <a:avLst/>
          </a:prstGeom>
        </p:spPr>
      </p:pic>
    </p:spTree>
    <p:extLst>
      <p:ext uri="{BB962C8B-B14F-4D97-AF65-F5344CB8AC3E}">
        <p14:creationId xmlns:p14="http://schemas.microsoft.com/office/powerpoint/2010/main" val="1276738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Costs</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454347297"/>
              </p:ext>
            </p:extLst>
          </p:nvPr>
        </p:nvGraphicFramePr>
        <p:xfrm>
          <a:off x="838200" y="1398877"/>
          <a:ext cx="10515600" cy="182880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Clarification and breakdown of costs, including understanding if the costs are “fixed” at this stage</a:t>
                      </a:r>
                    </a:p>
                  </a:txBody>
                  <a:tcPr/>
                </a:tc>
                <a:tc>
                  <a:txBody>
                    <a:bodyPr/>
                    <a:lstStyle/>
                    <a:p>
                      <a:r>
                        <a:rPr lang="en-GB" dirty="0"/>
                        <a:t>The contractors have been asked to clarify, exactly the scope of their proposals, what is included/excluded, which risk they have priced for an included and what risks remain with the Weald.</a:t>
                      </a:r>
                    </a:p>
                    <a:p>
                      <a:r>
                        <a:rPr lang="en-GB" dirty="0"/>
                        <a:t>With this information the working group will prepare an overall project budget to include seeking planning permission, contingencies etc</a:t>
                      </a:r>
                    </a:p>
                  </a:txBody>
                  <a:tcPr/>
                </a:tc>
                <a:extLst>
                  <a:ext uri="{0D108BD9-81ED-4DB2-BD59-A6C34878D82A}">
                    <a16:rowId xmlns="" xmlns:a16="http://schemas.microsoft.com/office/drawing/2014/main" val="2539797374"/>
                  </a:ext>
                </a:extLst>
              </a:tr>
            </a:tbl>
          </a:graphicData>
        </a:graphic>
      </p:graphicFrame>
      <p:pic>
        <p:nvPicPr>
          <p:cNvPr id="5" name="Picture 4">
            <a:extLst>
              <a:ext uri="{FF2B5EF4-FFF2-40B4-BE49-F238E27FC236}">
                <a16:creationId xmlns="" xmlns:a16="http://schemas.microsoft.com/office/drawing/2014/main" id="{1AEBC230-37E2-43DD-AFCC-40E90A5E95EA}"/>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261137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Funding</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1500387502"/>
              </p:ext>
            </p:extLst>
          </p:nvPr>
        </p:nvGraphicFramePr>
        <p:xfrm>
          <a:off x="838200" y="1398877"/>
          <a:ext cx="10515600" cy="347472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Is a LTA loan available?</a:t>
                      </a:r>
                    </a:p>
                  </a:txBody>
                  <a:tcPr/>
                </a:tc>
                <a:tc>
                  <a:txBody>
                    <a:bodyPr/>
                    <a:lstStyle/>
                    <a:p>
                      <a:r>
                        <a:rPr lang="en-GB" dirty="0"/>
                        <a:t>An LTA loan may be available, however this is not something that has been considered for the project yet.</a:t>
                      </a: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What conditions are attached to the </a:t>
                      </a:r>
                      <a:r>
                        <a:rPr lang="en-GB" sz="1800" dirty="0" err="1"/>
                        <a:t>Titcombe</a:t>
                      </a:r>
                      <a:r>
                        <a:rPr lang="en-GB" sz="1800" dirty="0"/>
                        <a:t> Foundation grant?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Clarify after meeting them on </a:t>
                      </a:r>
                      <a:r>
                        <a:rPr lang="en-GB" sz="1800" dirty="0" smtClean="0">
                          <a:solidFill>
                            <a:srgbClr val="FF0000"/>
                          </a:solidFill>
                        </a:rPr>
                        <a:t>Sunday : </a:t>
                      </a:r>
                      <a:r>
                        <a:rPr lang="en-GB" sz="1800" dirty="0" smtClean="0">
                          <a:solidFill>
                            <a:srgbClr val="7030A0"/>
                          </a:solidFill>
                        </a:rPr>
                        <a:t>Joey to email summery</a:t>
                      </a:r>
                      <a:endParaRPr lang="en-GB" sz="1800" dirty="0">
                        <a:solidFill>
                          <a:srgbClr val="7030A0"/>
                        </a:solidFill>
                      </a:endParaRPr>
                    </a:p>
                  </a:txBody>
                  <a:tcPr/>
                </a:tc>
                <a:extLst>
                  <a:ext uri="{0D108BD9-81ED-4DB2-BD59-A6C34878D82A}">
                    <a16:rowId xmlns="" xmlns:a16="http://schemas.microsoft.com/office/drawing/2014/main" val="3421959234"/>
                  </a:ext>
                </a:extLst>
              </a:tr>
              <a:tr h="319115">
                <a:tc>
                  <a:txBody>
                    <a:bodyPr/>
                    <a:lstStyle/>
                    <a:p>
                      <a:r>
                        <a:rPr lang="en-GB" dirty="0"/>
                        <a:t>How will the club replenish the sinking fund?</a:t>
                      </a:r>
                    </a:p>
                  </a:txBody>
                  <a:tcPr/>
                </a:tc>
                <a:tc>
                  <a:txBody>
                    <a:bodyPr/>
                    <a:lstStyle/>
                    <a:p>
                      <a:r>
                        <a:rPr lang="en-GB" dirty="0">
                          <a:solidFill>
                            <a:srgbClr val="FF0000"/>
                          </a:solidFill>
                        </a:rPr>
                        <a:t>Needs consideration alongside the charging structure</a:t>
                      </a:r>
                    </a:p>
                    <a:p>
                      <a:r>
                        <a:rPr lang="en-GB" dirty="0"/>
                        <a:t>£25,000 of the sinking fund had been allocated to resurfacing Courts 6 and 7, and this amount will be used to part fund the project</a:t>
                      </a:r>
                    </a:p>
                    <a:p>
                      <a:r>
                        <a:rPr lang="en-GB" dirty="0"/>
                        <a:t>Working Group/Weald GC to consider how to replenish.</a:t>
                      </a:r>
                    </a:p>
                  </a:txBody>
                  <a:tcPr/>
                </a:tc>
                <a:extLst>
                  <a:ext uri="{0D108BD9-81ED-4DB2-BD59-A6C34878D82A}">
                    <a16:rowId xmlns="" xmlns:a16="http://schemas.microsoft.com/office/drawing/2014/main" val="2181673863"/>
                  </a:ext>
                </a:extLst>
              </a:tr>
              <a:tr h="319115">
                <a:tc>
                  <a:txBody>
                    <a:bodyPr/>
                    <a:lstStyle/>
                    <a:p>
                      <a:r>
                        <a:rPr lang="en-GB" dirty="0"/>
                        <a:t>Does the club have additional funds to put to the project?</a:t>
                      </a:r>
                    </a:p>
                  </a:txBody>
                  <a:tcPr/>
                </a:tc>
                <a:tc>
                  <a:txBody>
                    <a:bodyPr/>
                    <a:lstStyle/>
                    <a:p>
                      <a:r>
                        <a:rPr lang="en-GB" dirty="0">
                          <a:solidFill>
                            <a:srgbClr val="FF0000"/>
                          </a:solidFill>
                        </a:rPr>
                        <a:t>Will become clearer when costs/finances are reviewed</a:t>
                      </a:r>
                    </a:p>
                    <a:p>
                      <a:r>
                        <a:rPr lang="en-GB" dirty="0"/>
                        <a:t>Working Group/Weald GC to consider </a:t>
                      </a:r>
                      <a:endParaRPr lang="en-GB" dirty="0">
                        <a:solidFill>
                          <a:srgbClr val="FF0000"/>
                        </a:solidFill>
                      </a:endParaRPr>
                    </a:p>
                  </a:txBody>
                  <a:tcPr/>
                </a:tc>
                <a:extLst>
                  <a:ext uri="{0D108BD9-81ED-4DB2-BD59-A6C34878D82A}">
                    <a16:rowId xmlns="" xmlns:a16="http://schemas.microsoft.com/office/drawing/2014/main" val="2586181123"/>
                  </a:ext>
                </a:extLst>
              </a:tr>
            </a:tbl>
          </a:graphicData>
        </a:graphic>
      </p:graphicFrame>
      <p:pic>
        <p:nvPicPr>
          <p:cNvPr id="5" name="Picture 4">
            <a:extLst>
              <a:ext uri="{FF2B5EF4-FFF2-40B4-BE49-F238E27FC236}">
                <a16:creationId xmlns="" xmlns:a16="http://schemas.microsoft.com/office/drawing/2014/main" id="{BA840BB2-0508-4698-965D-3952C9F96768}"/>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67724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Operation</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1425648069"/>
              </p:ext>
            </p:extLst>
          </p:nvPr>
        </p:nvGraphicFramePr>
        <p:xfrm>
          <a:off x="838200" y="1398877"/>
          <a:ext cx="10515600" cy="219456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Will there be a charge for members to use the courts? (raised 4 times)</a:t>
                      </a:r>
                    </a:p>
                  </a:txBody>
                  <a:tcPr/>
                </a:tc>
                <a:tc>
                  <a:txBody>
                    <a:bodyPr/>
                    <a:lstStyle/>
                    <a:p>
                      <a:r>
                        <a:rPr lang="en-GB" dirty="0"/>
                        <a:t>Needs consideration of options and GC decision</a:t>
                      </a: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How will court bookings be prioritised?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(raised 5 times)</a:t>
                      </a:r>
                    </a:p>
                  </a:txBody>
                  <a:tcPr/>
                </a:tc>
                <a:tc>
                  <a:txBody>
                    <a:bodyPr/>
                    <a:lstStyle/>
                    <a:p>
                      <a:r>
                        <a:rPr lang="en-GB"/>
                        <a:t>Needs consideration of options and GC decision</a:t>
                      </a:r>
                      <a:endParaRPr lang="en-GB" dirty="0"/>
                    </a:p>
                  </a:txBody>
                  <a:tcPr/>
                </a:tc>
                <a:extLst>
                  <a:ext uri="{0D108BD9-81ED-4DB2-BD59-A6C34878D82A}">
                    <a16:rowId xmlns="" xmlns:a16="http://schemas.microsoft.com/office/drawing/2014/main" val="3421959234"/>
                  </a:ext>
                </a:extLst>
              </a:tr>
            </a:tbl>
          </a:graphicData>
        </a:graphic>
      </p:graphicFrame>
      <p:pic>
        <p:nvPicPr>
          <p:cNvPr id="5" name="Picture 4">
            <a:extLst>
              <a:ext uri="{FF2B5EF4-FFF2-40B4-BE49-F238E27FC236}">
                <a16:creationId xmlns="" xmlns:a16="http://schemas.microsoft.com/office/drawing/2014/main" id="{67490D3A-5C59-491C-B6E7-2E68271465B3}"/>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2894011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B2E544-E7FD-4C5E-8ABF-84E4DDB7FBAB}"/>
              </a:ext>
            </a:extLst>
          </p:cNvPr>
          <p:cNvSpPr>
            <a:spLocks noGrp="1"/>
          </p:cNvSpPr>
          <p:nvPr>
            <p:ph type="title"/>
          </p:nvPr>
        </p:nvSpPr>
        <p:spPr/>
        <p:txBody>
          <a:bodyPr/>
          <a:lstStyle/>
          <a:p>
            <a:r>
              <a:rPr lang="en-GB" b="1" dirty="0">
                <a:solidFill>
                  <a:schemeClr val="accent6"/>
                </a:solidFill>
              </a:rPr>
              <a:t>Members Questions – Maintenance</a:t>
            </a:r>
          </a:p>
        </p:txBody>
      </p:sp>
      <p:sp>
        <p:nvSpPr>
          <p:cNvPr id="3" name="Content Placeholder 2">
            <a:extLst>
              <a:ext uri="{FF2B5EF4-FFF2-40B4-BE49-F238E27FC236}">
                <a16:creationId xmlns="" xmlns:a16="http://schemas.microsoft.com/office/drawing/2014/main" id="{E7B5BDED-84C0-4636-AC05-EBC5B603DB36}"/>
              </a:ext>
            </a:extLst>
          </p:cNvPr>
          <p:cNvSpPr>
            <a:spLocks noGrp="1"/>
          </p:cNvSpPr>
          <p:nvPr>
            <p:ph idx="1"/>
          </p:nvPr>
        </p:nvSpPr>
        <p:spPr/>
        <p:txBody>
          <a:bodyPr/>
          <a:lstStyle/>
          <a:p>
            <a:endParaRPr lang="en-GB" dirty="0"/>
          </a:p>
          <a:p>
            <a:endParaRPr lang="en-GB" dirty="0"/>
          </a:p>
        </p:txBody>
      </p:sp>
      <p:graphicFrame>
        <p:nvGraphicFramePr>
          <p:cNvPr id="4" name="Table 3">
            <a:extLst>
              <a:ext uri="{FF2B5EF4-FFF2-40B4-BE49-F238E27FC236}">
                <a16:creationId xmlns="" xmlns:a16="http://schemas.microsoft.com/office/drawing/2014/main" id="{B2CCB734-DFFA-46A7-BFBD-48A729819807}"/>
              </a:ext>
            </a:extLst>
          </p:cNvPr>
          <p:cNvGraphicFramePr>
            <a:graphicFrameLocks noGrp="1"/>
          </p:cNvGraphicFramePr>
          <p:nvPr>
            <p:extLst>
              <p:ext uri="{D42A27DB-BD31-4B8C-83A1-F6EECF244321}">
                <p14:modId xmlns:p14="http://schemas.microsoft.com/office/powerpoint/2010/main" val="2176638898"/>
              </p:ext>
            </p:extLst>
          </p:nvPr>
        </p:nvGraphicFramePr>
        <p:xfrm>
          <a:off x="838200" y="1398877"/>
          <a:ext cx="10515600" cy="2011680"/>
        </p:xfrm>
        <a:graphic>
          <a:graphicData uri="http://schemas.openxmlformats.org/drawingml/2006/table">
            <a:tbl>
              <a:tblPr firstRow="1" bandRow="1">
                <a:tableStyleId>{93296810-A885-4BE3-A3E7-6D5BEEA58F35}</a:tableStyleId>
              </a:tblPr>
              <a:tblGrid>
                <a:gridCol w="3450996">
                  <a:extLst>
                    <a:ext uri="{9D8B030D-6E8A-4147-A177-3AD203B41FA5}">
                      <a16:colId xmlns="" xmlns:a16="http://schemas.microsoft.com/office/drawing/2014/main" val="2414649494"/>
                    </a:ext>
                  </a:extLst>
                </a:gridCol>
                <a:gridCol w="7064604">
                  <a:extLst>
                    <a:ext uri="{9D8B030D-6E8A-4147-A177-3AD203B41FA5}">
                      <a16:colId xmlns="" xmlns:a16="http://schemas.microsoft.com/office/drawing/2014/main" val="626028617"/>
                    </a:ext>
                  </a:extLst>
                </a:gridCol>
              </a:tblGrid>
              <a:tr h="319115">
                <a:tc>
                  <a:txBody>
                    <a:bodyPr/>
                    <a:lstStyle/>
                    <a:p>
                      <a:r>
                        <a:rPr lang="en-GB" dirty="0"/>
                        <a:t>Question</a:t>
                      </a:r>
                    </a:p>
                  </a:txBody>
                  <a:tcPr/>
                </a:tc>
                <a:tc>
                  <a:txBody>
                    <a:bodyPr/>
                    <a:lstStyle/>
                    <a:p>
                      <a:r>
                        <a:rPr lang="en-GB" dirty="0"/>
                        <a:t>Response</a:t>
                      </a:r>
                    </a:p>
                  </a:txBody>
                  <a:tcPr/>
                </a:tc>
                <a:extLst>
                  <a:ext uri="{0D108BD9-81ED-4DB2-BD59-A6C34878D82A}">
                    <a16:rowId xmlns="" xmlns:a16="http://schemas.microsoft.com/office/drawing/2014/main" val="2562322923"/>
                  </a:ext>
                </a:extLst>
              </a:tr>
              <a:tr h="319115">
                <a:tc>
                  <a:txBody>
                    <a:bodyPr/>
                    <a:lstStyle/>
                    <a:p>
                      <a:r>
                        <a:rPr lang="en-GB" dirty="0"/>
                        <a:t>Concerns over proximity of trees and maintenance resulting from leaves falling on the roof</a:t>
                      </a:r>
                    </a:p>
                  </a:txBody>
                  <a:tcPr/>
                </a:tc>
                <a:tc>
                  <a:txBody>
                    <a:bodyPr/>
                    <a:lstStyle/>
                    <a:p>
                      <a:r>
                        <a:rPr lang="en-GB" dirty="0"/>
                        <a:t>Leaf guards will be provided to the gutters of the structure to prevent any issues with the drainage. The roof will require cleaning, and this will need to be via a cherry picker for access</a:t>
                      </a:r>
                    </a:p>
                  </a:txBody>
                  <a:tcPr/>
                </a:tc>
                <a:extLst>
                  <a:ext uri="{0D108BD9-81ED-4DB2-BD59-A6C34878D82A}">
                    <a16:rowId xmlns="" xmlns:a16="http://schemas.microsoft.com/office/drawing/2014/main" val="2539797374"/>
                  </a:ext>
                </a:extLst>
              </a:tr>
              <a:tr h="319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Maintenance costs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Contractors have been asked to </a:t>
                      </a:r>
                      <a:r>
                        <a:rPr lang="en-GB" sz="1800" dirty="0" smtClean="0">
                          <a:solidFill>
                            <a:srgbClr val="FF0000"/>
                          </a:solidFill>
                        </a:rPr>
                        <a:t>supply : </a:t>
                      </a:r>
                      <a:r>
                        <a:rPr lang="en-GB" sz="1800" dirty="0" smtClean="0">
                          <a:solidFill>
                            <a:srgbClr val="7030A0"/>
                          </a:solidFill>
                        </a:rPr>
                        <a:t>Now updated</a:t>
                      </a:r>
                      <a:endParaRPr lang="en-GB" sz="1800" dirty="0">
                        <a:solidFill>
                          <a:srgbClr val="7030A0"/>
                        </a:solidFill>
                      </a:endParaRPr>
                    </a:p>
                  </a:txBody>
                  <a:tcPr/>
                </a:tc>
                <a:extLst>
                  <a:ext uri="{0D108BD9-81ED-4DB2-BD59-A6C34878D82A}">
                    <a16:rowId xmlns="" xmlns:a16="http://schemas.microsoft.com/office/drawing/2014/main" val="3421959234"/>
                  </a:ext>
                </a:extLst>
              </a:tr>
              <a:tr h="319115">
                <a:tc>
                  <a:txBody>
                    <a:bodyPr/>
                    <a:lstStyle/>
                    <a:p>
                      <a:r>
                        <a:rPr lang="en-GB" dirty="0"/>
                        <a:t>Replacement costs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Contractors have been asked to </a:t>
                      </a:r>
                      <a:r>
                        <a:rPr lang="en-GB" sz="1800" dirty="0" smtClean="0">
                          <a:solidFill>
                            <a:srgbClr val="FF0000"/>
                          </a:solidFill>
                        </a:rPr>
                        <a:t>supply : </a:t>
                      </a:r>
                      <a:r>
                        <a:rPr lang="en-GB" sz="1800" dirty="0" smtClean="0">
                          <a:solidFill>
                            <a:srgbClr val="7030A0"/>
                          </a:solidFill>
                        </a:rPr>
                        <a:t>Now</a:t>
                      </a:r>
                      <a:r>
                        <a:rPr lang="en-GB" sz="1800" baseline="0" dirty="0" smtClean="0">
                          <a:solidFill>
                            <a:srgbClr val="7030A0"/>
                          </a:solidFill>
                        </a:rPr>
                        <a:t> updated</a:t>
                      </a:r>
                      <a:endParaRPr lang="en-GB" sz="1800" dirty="0">
                        <a:solidFill>
                          <a:srgbClr val="7030A0"/>
                        </a:solidFill>
                      </a:endParaRPr>
                    </a:p>
                  </a:txBody>
                  <a:tcPr/>
                </a:tc>
                <a:extLst>
                  <a:ext uri="{0D108BD9-81ED-4DB2-BD59-A6C34878D82A}">
                    <a16:rowId xmlns="" xmlns:a16="http://schemas.microsoft.com/office/drawing/2014/main" val="2181673863"/>
                  </a:ext>
                </a:extLst>
              </a:tr>
            </a:tbl>
          </a:graphicData>
        </a:graphic>
      </p:graphicFrame>
      <p:pic>
        <p:nvPicPr>
          <p:cNvPr id="5" name="Picture 4">
            <a:extLst>
              <a:ext uri="{FF2B5EF4-FFF2-40B4-BE49-F238E27FC236}">
                <a16:creationId xmlns="" xmlns:a16="http://schemas.microsoft.com/office/drawing/2014/main" id="{DF65B73A-B725-4784-B4D5-32C4DD9561A0}"/>
              </a:ext>
            </a:extLst>
          </p:cNvPr>
          <p:cNvPicPr>
            <a:picLocks noChangeAspect="1"/>
          </p:cNvPicPr>
          <p:nvPr/>
        </p:nvPicPr>
        <p:blipFill>
          <a:blip r:embed="rId2"/>
          <a:stretch>
            <a:fillRect/>
          </a:stretch>
        </p:blipFill>
        <p:spPr>
          <a:xfrm>
            <a:off x="10564227" y="0"/>
            <a:ext cx="1627773" cy="1109568"/>
          </a:xfrm>
          <a:prstGeom prst="rect">
            <a:avLst/>
          </a:prstGeom>
        </p:spPr>
      </p:pic>
    </p:spTree>
    <p:extLst>
      <p:ext uri="{BB962C8B-B14F-4D97-AF65-F5344CB8AC3E}">
        <p14:creationId xmlns:p14="http://schemas.microsoft.com/office/powerpoint/2010/main" val="5022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proposal</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normAutofit lnSpcReduction="10000"/>
          </a:bodyPr>
          <a:lstStyle/>
          <a:p>
            <a:r>
              <a:rPr lang="en-GB" dirty="0"/>
              <a:t>Written questions were asked of the contractors and a subsequent meeting held via Zoom</a:t>
            </a:r>
          </a:p>
          <a:p>
            <a:endParaRPr lang="en-GB" dirty="0"/>
          </a:p>
          <a:p>
            <a:r>
              <a:rPr lang="en-GB" dirty="0"/>
              <a:t>Main concerns:</a:t>
            </a:r>
          </a:p>
          <a:p>
            <a:pPr lvl="1"/>
            <a:r>
              <a:rPr lang="en-GB" dirty="0"/>
              <a:t>Clarification of the scope of the proposals including design of structure and court sizes</a:t>
            </a:r>
          </a:p>
          <a:p>
            <a:pPr lvl="1"/>
            <a:r>
              <a:rPr lang="en-GB" dirty="0"/>
              <a:t>Breakdown of costs, clarification of what is included, what risks are excluded and remain with the Weald – how “fixed” are the current costs</a:t>
            </a:r>
          </a:p>
          <a:p>
            <a:pPr lvl="1"/>
            <a:r>
              <a:rPr lang="en-GB" dirty="0"/>
              <a:t>Contractual issues including how the three contractors are appointed and work together, the proposed form of contract/terms and conditions, warranties and liabilities</a:t>
            </a:r>
          </a:p>
          <a:p>
            <a:pPr marL="0" indent="0">
              <a:buNone/>
            </a:pPr>
            <a:endParaRPr lang="en-GB" dirty="0"/>
          </a:p>
        </p:txBody>
      </p:sp>
      <p:pic>
        <p:nvPicPr>
          <p:cNvPr id="4" name="Picture 3">
            <a:extLst>
              <a:ext uri="{FF2B5EF4-FFF2-40B4-BE49-F238E27FC236}">
                <a16:creationId xmlns="" xmlns:a16="http://schemas.microsoft.com/office/drawing/2014/main" id="{80D4EEC1-3907-4797-B234-9CA1951CAA11}"/>
              </a:ext>
            </a:extLst>
          </p:cNvPr>
          <p:cNvPicPr>
            <a:picLocks noChangeAspect="1"/>
          </p:cNvPicPr>
          <p:nvPr/>
        </p:nvPicPr>
        <p:blipFill>
          <a:blip r:embed="rId2"/>
          <a:stretch>
            <a:fillRect/>
          </a:stretch>
        </p:blipFill>
        <p:spPr>
          <a:xfrm>
            <a:off x="10270029" y="492620"/>
            <a:ext cx="1627773" cy="1109568"/>
          </a:xfrm>
          <a:prstGeom prst="rect">
            <a:avLst/>
          </a:prstGeom>
        </p:spPr>
      </p:pic>
    </p:spTree>
    <p:extLst>
      <p:ext uri="{BB962C8B-B14F-4D97-AF65-F5344CB8AC3E}">
        <p14:creationId xmlns:p14="http://schemas.microsoft.com/office/powerpoint/2010/main" val="343175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proposal</a:t>
            </a:r>
          </a:p>
        </p:txBody>
      </p:sp>
      <p:pic>
        <p:nvPicPr>
          <p:cNvPr id="6" name="Content Placeholder 5">
            <a:extLst>
              <a:ext uri="{FF2B5EF4-FFF2-40B4-BE49-F238E27FC236}">
                <a16:creationId xmlns="" xmlns:a16="http://schemas.microsoft.com/office/drawing/2014/main" id="{3E6542CD-5FB8-47DF-A523-46BF077A1752}"/>
              </a:ext>
            </a:extLst>
          </p:cNvPr>
          <p:cNvPicPr>
            <a:picLocks noGrp="1" noChangeAspect="1"/>
          </p:cNvPicPr>
          <p:nvPr>
            <p:ph idx="1"/>
          </p:nvPr>
        </p:nvPicPr>
        <p:blipFill>
          <a:blip r:embed="rId2"/>
          <a:stretch>
            <a:fillRect/>
          </a:stretch>
        </p:blipFill>
        <p:spPr>
          <a:xfrm>
            <a:off x="1611910" y="1338607"/>
            <a:ext cx="8825055" cy="5410681"/>
          </a:xfrm>
          <a:prstGeom prst="rect">
            <a:avLst/>
          </a:prstGeom>
        </p:spPr>
      </p:pic>
      <p:pic>
        <p:nvPicPr>
          <p:cNvPr id="7" name="Picture 6">
            <a:extLst>
              <a:ext uri="{FF2B5EF4-FFF2-40B4-BE49-F238E27FC236}">
                <a16:creationId xmlns="" xmlns:a16="http://schemas.microsoft.com/office/drawing/2014/main" id="{6E656916-6FFD-4142-8B88-8CDF89708EED}"/>
              </a:ext>
            </a:extLst>
          </p:cNvPr>
          <p:cNvPicPr>
            <a:picLocks noChangeAspect="1"/>
          </p:cNvPicPr>
          <p:nvPr/>
        </p:nvPicPr>
        <p:blipFill>
          <a:blip r:embed="rId3"/>
          <a:stretch>
            <a:fillRect/>
          </a:stretch>
        </p:blipFill>
        <p:spPr>
          <a:xfrm>
            <a:off x="10601383" y="500571"/>
            <a:ext cx="1423640" cy="970421"/>
          </a:xfrm>
          <a:prstGeom prst="rect">
            <a:avLst/>
          </a:prstGeom>
        </p:spPr>
      </p:pic>
    </p:spTree>
    <p:extLst>
      <p:ext uri="{BB962C8B-B14F-4D97-AF65-F5344CB8AC3E}">
        <p14:creationId xmlns:p14="http://schemas.microsoft.com/office/powerpoint/2010/main" val="204310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proposal - design</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461155"/>
            <a:ext cx="10515600" cy="5260156"/>
          </a:xfrm>
        </p:spPr>
        <p:txBody>
          <a:bodyPr>
            <a:normAutofit fontScale="70000" lnSpcReduction="20000"/>
          </a:bodyPr>
          <a:lstStyle/>
          <a:p>
            <a:r>
              <a:rPr lang="en-GB" sz="2000" dirty="0" err="1"/>
              <a:t>Fordingbridge</a:t>
            </a:r>
            <a:r>
              <a:rPr lang="en-GB" sz="2000" dirty="0"/>
              <a:t> </a:t>
            </a:r>
            <a:r>
              <a:rPr lang="en-GB" sz="2000" dirty="0" smtClean="0">
                <a:solidFill>
                  <a:srgbClr val="7030A0"/>
                </a:solidFill>
              </a:rPr>
              <a:t>have</a:t>
            </a:r>
            <a:r>
              <a:rPr lang="en-GB" sz="2000" dirty="0" smtClean="0">
                <a:solidFill>
                  <a:srgbClr val="FF0000"/>
                </a:solidFill>
              </a:rPr>
              <a:t> </a:t>
            </a:r>
            <a:r>
              <a:rPr lang="en-GB" sz="2000" dirty="0" smtClean="0"/>
              <a:t>confirmed </a:t>
            </a:r>
            <a:r>
              <a:rPr lang="en-GB" sz="2000" dirty="0"/>
              <a:t>that they have liaised with the LTA on the design</a:t>
            </a:r>
          </a:p>
          <a:p>
            <a:r>
              <a:rPr lang="en-GB" sz="2000" dirty="0"/>
              <a:t>However some concerns remain regarding whether the height of the structure meets LTA guidelines – 9m minimum over the net</a:t>
            </a:r>
            <a:r>
              <a:rPr lang="en-GB" sz="2000" dirty="0">
                <a:solidFill>
                  <a:srgbClr val="FF0000"/>
                </a:solidFill>
              </a:rPr>
              <a:t> this needs clarifying asap</a:t>
            </a:r>
          </a:p>
          <a:p>
            <a:r>
              <a:rPr lang="en-GB" sz="2000" dirty="0"/>
              <a:t>The footprint of courts 6 and 7 is to be increased to meet LTA recommended standards and better comply with Disability Discrimination Act (DDA) requirements</a:t>
            </a:r>
          </a:p>
          <a:p>
            <a:r>
              <a:rPr lang="en-GB" sz="2000" dirty="0"/>
              <a:t>Some existing trees will require removal to accommodate the increased footprint. This will be to the north and west of the existing courts as there are tree preservation orders to the south and east.</a:t>
            </a:r>
          </a:p>
          <a:p>
            <a:r>
              <a:rPr lang="en-GB" sz="2000" dirty="0"/>
              <a:t>Excess material from the excavations will be mounded into a bank that could provide seating for spectators </a:t>
            </a:r>
            <a:r>
              <a:rPr lang="en-GB" sz="2000" dirty="0">
                <a:solidFill>
                  <a:srgbClr val="FF0000"/>
                </a:solidFill>
              </a:rPr>
              <a:t>check with </a:t>
            </a:r>
            <a:r>
              <a:rPr lang="en-GB" sz="2000" dirty="0" smtClean="0">
                <a:solidFill>
                  <a:srgbClr val="FF0000"/>
                </a:solidFill>
              </a:rPr>
              <a:t>David. </a:t>
            </a:r>
            <a:r>
              <a:rPr lang="en-GB" sz="2300" i="1" dirty="0" smtClean="0">
                <a:solidFill>
                  <a:srgbClr val="7030A0"/>
                </a:solidFill>
              </a:rPr>
              <a:t>From1</a:t>
            </a:r>
            <a:r>
              <a:rPr lang="en-GB" sz="2300" i="1" baseline="30000" dirty="0" smtClean="0">
                <a:solidFill>
                  <a:srgbClr val="7030A0"/>
                </a:solidFill>
              </a:rPr>
              <a:t>st</a:t>
            </a:r>
            <a:r>
              <a:rPr lang="en-GB" sz="2300" i="1" dirty="0" smtClean="0">
                <a:solidFill>
                  <a:srgbClr val="7030A0"/>
                </a:solidFill>
              </a:rPr>
              <a:t> surface quote : “</a:t>
            </a:r>
            <a:r>
              <a:rPr lang="en-US" sz="2000" i="1" dirty="0" smtClean="0">
                <a:solidFill>
                  <a:srgbClr val="7030A0"/>
                </a:solidFill>
              </a:rPr>
              <a:t>Site </a:t>
            </a:r>
            <a:r>
              <a:rPr lang="en-US" sz="2000" i="1" dirty="0">
                <a:solidFill>
                  <a:srgbClr val="7030A0"/>
                </a:solidFill>
              </a:rPr>
              <a:t>set up </a:t>
            </a:r>
            <a:r>
              <a:rPr lang="en-US" sz="2000" i="1" dirty="0" err="1">
                <a:solidFill>
                  <a:srgbClr val="7030A0"/>
                </a:solidFill>
              </a:rPr>
              <a:t>Heras</a:t>
            </a:r>
            <a:r>
              <a:rPr lang="en-US" sz="2000" i="1" dirty="0">
                <a:solidFill>
                  <a:srgbClr val="7030A0"/>
                </a:solidFill>
              </a:rPr>
              <a:t> fencing to compound area and working area. To the areas of extension which will be 2 </a:t>
            </a:r>
            <a:r>
              <a:rPr lang="en-US" sz="2000" i="1" dirty="0" err="1">
                <a:solidFill>
                  <a:srgbClr val="7030A0"/>
                </a:solidFill>
              </a:rPr>
              <a:t>metres</a:t>
            </a:r>
            <a:r>
              <a:rPr lang="en-US" sz="2000" i="1" dirty="0">
                <a:solidFill>
                  <a:srgbClr val="7030A0"/>
                </a:solidFill>
              </a:rPr>
              <a:t> to both sides of the courts and 1.82m to the far end we will dig out the topsoil and sub-soil to the required depth with all soil from the earthworks being spread on site. The soil banks will be graded, and we will remove the trees as needed to the lightly wooded area</a:t>
            </a:r>
            <a:r>
              <a:rPr lang="en-US" sz="2000" i="1" dirty="0" smtClean="0">
                <a:solidFill>
                  <a:srgbClr val="7030A0"/>
                </a:solidFill>
              </a:rPr>
              <a:t>.” </a:t>
            </a:r>
            <a:endParaRPr lang="en-GB" sz="2300" i="1" dirty="0">
              <a:solidFill>
                <a:srgbClr val="7030A0"/>
              </a:solidFill>
            </a:endParaRPr>
          </a:p>
          <a:p>
            <a:r>
              <a:rPr lang="en-GB" sz="2000" dirty="0"/>
              <a:t>Due to the increased footprint (and so increased run back and side run)  it is not envisaged that ingress of rain through the open sides of the structure will be an issue for the playing area. If this it does prove to be a problem partial mesh walls could be added at a later date (at additional cost)</a:t>
            </a:r>
            <a:r>
              <a:rPr lang="en-GB" sz="2000" dirty="0">
                <a:solidFill>
                  <a:srgbClr val="FF0000"/>
                </a:solidFill>
              </a:rPr>
              <a:t> costs requested from </a:t>
            </a:r>
            <a:r>
              <a:rPr lang="en-GB" sz="2000" dirty="0" err="1">
                <a:solidFill>
                  <a:srgbClr val="FF0000"/>
                </a:solidFill>
              </a:rPr>
              <a:t>Fordingbridge</a:t>
            </a:r>
            <a:endParaRPr lang="en-GB" sz="2000" dirty="0">
              <a:solidFill>
                <a:srgbClr val="FF0000"/>
              </a:solidFill>
            </a:endParaRPr>
          </a:p>
          <a:p>
            <a:pPr lvl="0"/>
            <a:r>
              <a:rPr lang="en-GB" sz="2100" dirty="0" smtClean="0">
                <a:solidFill>
                  <a:srgbClr val="7030A0"/>
                </a:solidFill>
              </a:rPr>
              <a:t>Cost from Adam 30/10/20 : The </a:t>
            </a:r>
            <a:r>
              <a:rPr lang="en-GB" sz="2100" dirty="0">
                <a:solidFill>
                  <a:srgbClr val="7030A0"/>
                </a:solidFill>
              </a:rPr>
              <a:t>structure will require drainage in the form of soakaways – this has not been included in the design or costs thus </a:t>
            </a:r>
            <a:r>
              <a:rPr lang="en-GB" sz="2100" dirty="0" smtClean="0">
                <a:solidFill>
                  <a:srgbClr val="7030A0"/>
                </a:solidFill>
              </a:rPr>
              <a:t>far. </a:t>
            </a:r>
            <a:r>
              <a:rPr lang="en-GB" sz="2100" dirty="0">
                <a:solidFill>
                  <a:srgbClr val="7030A0"/>
                </a:solidFill>
              </a:rPr>
              <a:t>The price for our Engineer to provide </a:t>
            </a:r>
            <a:r>
              <a:rPr lang="en-GB" sz="2100" dirty="0" err="1">
                <a:solidFill>
                  <a:srgbClr val="7030A0"/>
                </a:solidFill>
              </a:rPr>
              <a:t>soakaway</a:t>
            </a:r>
            <a:r>
              <a:rPr lang="en-GB" sz="2100" dirty="0">
                <a:solidFill>
                  <a:srgbClr val="7030A0"/>
                </a:solidFill>
              </a:rPr>
              <a:t> calculations and specification is £560.00 + VAT</a:t>
            </a:r>
          </a:p>
          <a:p>
            <a:r>
              <a:rPr lang="en-GB" sz="2300" dirty="0">
                <a:solidFill>
                  <a:srgbClr val="7030A0"/>
                </a:solidFill>
              </a:rPr>
              <a:t> </a:t>
            </a:r>
            <a:r>
              <a:rPr lang="en-GB" sz="2300" dirty="0" smtClean="0">
                <a:solidFill>
                  <a:srgbClr val="7030A0"/>
                </a:solidFill>
              </a:rPr>
              <a:t>Jonathans estimated cost for soak-away  as per email 31.10.20 : </a:t>
            </a:r>
            <a:r>
              <a:rPr lang="en-GB" sz="2000" dirty="0">
                <a:solidFill>
                  <a:srgbClr val="7030A0"/>
                </a:solidFill>
              </a:rPr>
              <a:t>We need to include a budget cost for the </a:t>
            </a:r>
            <a:r>
              <a:rPr lang="en-GB" sz="2000" dirty="0" err="1">
                <a:solidFill>
                  <a:srgbClr val="7030A0"/>
                </a:solidFill>
              </a:rPr>
              <a:t>soakaway</a:t>
            </a:r>
            <a:r>
              <a:rPr lang="en-GB" sz="2000" dirty="0">
                <a:solidFill>
                  <a:srgbClr val="7030A0"/>
                </a:solidFill>
              </a:rPr>
              <a:t>.  I would allow £30k.  15k for one at each end</a:t>
            </a:r>
            <a:endParaRPr lang="en-GB" sz="2300" dirty="0">
              <a:solidFill>
                <a:srgbClr val="7030A0"/>
              </a:solidFill>
            </a:endParaRPr>
          </a:p>
          <a:p>
            <a:r>
              <a:rPr lang="en-GB" sz="2000" dirty="0" smtClean="0"/>
              <a:t>The </a:t>
            </a:r>
            <a:r>
              <a:rPr lang="en-GB" sz="2000" dirty="0"/>
              <a:t>costs </a:t>
            </a:r>
            <a:r>
              <a:rPr lang="en-GB" sz="2000" dirty="0" smtClean="0"/>
              <a:t>currently </a:t>
            </a:r>
            <a:r>
              <a:rPr lang="en-GB" sz="2000" dirty="0"/>
              <a:t>are for a porous asphalt surface, clay is not recommended for DDA requirements or due to dust collecting on the structure and lights. Acrylic surface would add £23,000 to £25,000 to the costs and there are concerns that it would be unplayable should it become wet.</a:t>
            </a:r>
          </a:p>
          <a:p>
            <a:r>
              <a:rPr lang="en-GB" sz="2000" dirty="0"/>
              <a:t>It is not envisaged that the floodlights will be required during normal daylight hours, due to the opaque fabric cladding.</a:t>
            </a:r>
          </a:p>
          <a:p>
            <a:r>
              <a:rPr lang="en-GB" sz="2000" dirty="0"/>
              <a:t>The new lighting will utilise the existing cabling from the clubhouse to courts 6&amp;7, this is assumed to be     sufficient, but has not been specifically confirmed.</a:t>
            </a:r>
          </a:p>
          <a:p>
            <a:endParaRPr lang="en-GB" sz="1400" dirty="0"/>
          </a:p>
        </p:txBody>
      </p:sp>
      <p:pic>
        <p:nvPicPr>
          <p:cNvPr id="4" name="Picture 3">
            <a:extLst>
              <a:ext uri="{FF2B5EF4-FFF2-40B4-BE49-F238E27FC236}">
                <a16:creationId xmlns="" xmlns:a16="http://schemas.microsoft.com/office/drawing/2014/main" id="{05859CD9-C593-4EA1-8A88-DD195554546F}"/>
              </a:ext>
            </a:extLst>
          </p:cNvPr>
          <p:cNvPicPr>
            <a:picLocks noChangeAspect="1"/>
          </p:cNvPicPr>
          <p:nvPr/>
        </p:nvPicPr>
        <p:blipFill>
          <a:blip r:embed="rId2"/>
          <a:stretch>
            <a:fillRect/>
          </a:stretch>
        </p:blipFill>
        <p:spPr>
          <a:xfrm>
            <a:off x="10564227" y="5748432"/>
            <a:ext cx="1627773" cy="1109568"/>
          </a:xfrm>
          <a:prstGeom prst="rect">
            <a:avLst/>
          </a:prstGeom>
        </p:spPr>
      </p:pic>
    </p:spTree>
    <p:extLst>
      <p:ext uri="{BB962C8B-B14F-4D97-AF65-F5344CB8AC3E}">
        <p14:creationId xmlns:p14="http://schemas.microsoft.com/office/powerpoint/2010/main" val="127570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proposal - costs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normAutofit fontScale="85000" lnSpcReduction="10000"/>
          </a:bodyPr>
          <a:lstStyle/>
          <a:p>
            <a:r>
              <a:rPr lang="en-GB" dirty="0"/>
              <a:t>Each of the contractors </a:t>
            </a:r>
            <a:r>
              <a:rPr lang="en-GB" strike="sngStrike" dirty="0" smtClean="0"/>
              <a:t>has </a:t>
            </a:r>
            <a:r>
              <a:rPr lang="en-GB" dirty="0" smtClean="0"/>
              <a:t> </a:t>
            </a:r>
            <a:r>
              <a:rPr lang="en-GB" u="sng" dirty="0" smtClean="0">
                <a:solidFill>
                  <a:srgbClr val="7030A0"/>
                </a:solidFill>
              </a:rPr>
              <a:t>have</a:t>
            </a:r>
            <a:r>
              <a:rPr lang="en-GB" dirty="0" smtClean="0"/>
              <a:t> been </a:t>
            </a:r>
            <a:r>
              <a:rPr lang="en-GB" dirty="0"/>
              <a:t>asked to provide a detailed breakdown detailing what is included within their costs, what risks they have priced to </a:t>
            </a:r>
            <a:r>
              <a:rPr lang="en-GB" dirty="0" smtClean="0"/>
              <a:t>include</a:t>
            </a:r>
            <a:r>
              <a:rPr lang="en-GB" u="sng" dirty="0" smtClean="0">
                <a:solidFill>
                  <a:srgbClr val="7030A0"/>
                </a:solidFill>
              </a:rPr>
              <a:t>?</a:t>
            </a:r>
            <a:r>
              <a:rPr lang="en-GB" dirty="0" smtClean="0"/>
              <a:t>, </a:t>
            </a:r>
            <a:r>
              <a:rPr lang="en-GB" dirty="0"/>
              <a:t>and what risks remain with the </a:t>
            </a:r>
            <a:r>
              <a:rPr lang="en-GB" dirty="0" smtClean="0"/>
              <a:t>Weald</a:t>
            </a:r>
            <a:r>
              <a:rPr lang="en-GB" u="sng" dirty="0" smtClean="0">
                <a:solidFill>
                  <a:srgbClr val="7030A0"/>
                </a:solidFill>
              </a:rPr>
              <a:t>?</a:t>
            </a:r>
            <a:endParaRPr lang="en-GB" u="sng" dirty="0">
              <a:solidFill>
                <a:srgbClr val="7030A0"/>
              </a:solidFill>
            </a:endParaRPr>
          </a:p>
          <a:p>
            <a:r>
              <a:rPr lang="en-GB" dirty="0">
                <a:solidFill>
                  <a:srgbClr val="FF0000"/>
                </a:solidFill>
              </a:rPr>
              <a:t>Insert cost info when we get </a:t>
            </a:r>
            <a:r>
              <a:rPr lang="en-GB" dirty="0" smtClean="0">
                <a:solidFill>
                  <a:srgbClr val="FF0000"/>
                </a:solidFill>
              </a:rPr>
              <a:t>it. </a:t>
            </a:r>
            <a:r>
              <a:rPr lang="en-GB" dirty="0" smtClean="0">
                <a:solidFill>
                  <a:srgbClr val="7030A0"/>
                </a:solidFill>
              </a:rPr>
              <a:t>Joey: We have all 3 quotes now, all on </a:t>
            </a:r>
            <a:r>
              <a:rPr lang="en-GB" dirty="0" err="1" smtClean="0">
                <a:solidFill>
                  <a:srgbClr val="7030A0"/>
                </a:solidFill>
              </a:rPr>
              <a:t>gmail</a:t>
            </a:r>
            <a:endParaRPr lang="en-GB" dirty="0">
              <a:solidFill>
                <a:srgbClr val="7030A0"/>
              </a:solidFill>
            </a:endParaRPr>
          </a:p>
          <a:p>
            <a:r>
              <a:rPr lang="en-GB" dirty="0"/>
              <a:t>All three contractors have verbally confirmed that they will hold their prices for a period of 12 months from submission of a planning application </a:t>
            </a:r>
            <a:r>
              <a:rPr lang="en-GB" dirty="0">
                <a:solidFill>
                  <a:srgbClr val="FF0000"/>
                </a:solidFill>
              </a:rPr>
              <a:t>needs to be confirmed in writing</a:t>
            </a:r>
          </a:p>
          <a:p>
            <a:r>
              <a:rPr lang="en-GB" dirty="0" err="1"/>
              <a:t>Fordingbridge</a:t>
            </a:r>
            <a:r>
              <a:rPr lang="en-GB" dirty="0"/>
              <a:t> have also been asked to provide indicative maintenance costs </a:t>
            </a:r>
            <a:r>
              <a:rPr lang="en-GB" dirty="0">
                <a:solidFill>
                  <a:srgbClr val="FF0000"/>
                </a:solidFill>
              </a:rPr>
              <a:t>add in when we </a:t>
            </a:r>
            <a:r>
              <a:rPr lang="en-GB" dirty="0" smtClean="0">
                <a:solidFill>
                  <a:srgbClr val="FF0000"/>
                </a:solidFill>
              </a:rPr>
              <a:t>receive. </a:t>
            </a:r>
            <a:r>
              <a:rPr lang="en-GB" dirty="0" smtClean="0">
                <a:solidFill>
                  <a:srgbClr val="7030A0"/>
                </a:solidFill>
              </a:rPr>
              <a:t>Joey: I have added this into the maintenance section</a:t>
            </a:r>
            <a:endParaRPr lang="en-GB" dirty="0">
              <a:solidFill>
                <a:srgbClr val="7030A0"/>
              </a:solidFill>
            </a:endParaRPr>
          </a:p>
          <a:p>
            <a:r>
              <a:rPr lang="en-GB" dirty="0" err="1"/>
              <a:t>Fordingbridge</a:t>
            </a:r>
            <a:r>
              <a:rPr lang="en-GB" dirty="0"/>
              <a:t> have advised that upfront design costs to cover the necessary work to submit for pre-planning application advice would be £2,500. This would be deducted from the total cost when the project proceeds</a:t>
            </a:r>
          </a:p>
          <a:p>
            <a:endParaRPr lang="en-GB" dirty="0"/>
          </a:p>
        </p:txBody>
      </p:sp>
      <p:pic>
        <p:nvPicPr>
          <p:cNvPr id="4" name="Picture 3">
            <a:extLst>
              <a:ext uri="{FF2B5EF4-FFF2-40B4-BE49-F238E27FC236}">
                <a16:creationId xmlns="" xmlns:a16="http://schemas.microsoft.com/office/drawing/2014/main" id="{3B1F42C5-1537-481A-BE35-B3920507106A}"/>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1423801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Clarifications on proposal - contract</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a:xfrm>
            <a:off x="838200" y="1404594"/>
            <a:ext cx="10515600" cy="5165888"/>
          </a:xfrm>
        </p:spPr>
        <p:txBody>
          <a:bodyPr>
            <a:normAutofit fontScale="85000" lnSpcReduction="20000"/>
          </a:bodyPr>
          <a:lstStyle/>
          <a:p>
            <a:r>
              <a:rPr lang="en-GB" sz="1800" dirty="0"/>
              <a:t>The current proposal provides for the Weald to separately engage each contractor under their own terms and conditions.</a:t>
            </a:r>
          </a:p>
          <a:p>
            <a:r>
              <a:rPr lang="en-GB" sz="1800" dirty="0"/>
              <a:t>The contractors say they are comfortable with this way of working and will work together.</a:t>
            </a:r>
          </a:p>
          <a:p>
            <a:r>
              <a:rPr lang="en-GB" sz="1800" dirty="0"/>
              <a:t>Whilst it is understood why this has been proposed as a cost saving measure, the working group have considerable concerns that this is not the correct way to </a:t>
            </a:r>
            <a:r>
              <a:rPr lang="en-GB" sz="1800" dirty="0" smtClean="0"/>
              <a:t>proceed and </a:t>
            </a:r>
            <a:r>
              <a:rPr lang="en-GB" sz="1800" u="sng" dirty="0" smtClean="0">
                <a:solidFill>
                  <a:srgbClr val="7030A0"/>
                </a:solidFill>
              </a:rPr>
              <a:t>that it </a:t>
            </a:r>
            <a:r>
              <a:rPr lang="en-GB" sz="1800" dirty="0"/>
              <a:t>exposes the club to unnecessary risk, and may result in a greater out-turn cost.</a:t>
            </a:r>
          </a:p>
          <a:p>
            <a:r>
              <a:rPr lang="en-GB" sz="1800" dirty="0"/>
              <a:t>It is the view of the working group that there should be a single company appointed as principle designer responsible for coordinating the various elements of the design to ensure that it all fits together, otherwise this risk will sit with the Club.</a:t>
            </a:r>
          </a:p>
          <a:p>
            <a:r>
              <a:rPr lang="en-GB" sz="1800" dirty="0"/>
              <a:t>Likewise there also needs to be a principle contractor on site who will take overall responsibility for the construction of the project and coordinate the other contractors work into the programme. Without a principle contractor the Club will take on this role by default along with the</a:t>
            </a:r>
            <a:r>
              <a:rPr lang="en-GB" sz="1100" dirty="0"/>
              <a:t> </a:t>
            </a:r>
            <a:r>
              <a:rPr lang="en-GB" sz="1800" dirty="0"/>
              <a:t>risks</a:t>
            </a:r>
            <a:r>
              <a:rPr lang="en-GB" sz="1100" dirty="0"/>
              <a:t> </a:t>
            </a:r>
            <a:r>
              <a:rPr lang="en-GB" sz="1800" dirty="0"/>
              <a:t>that this presents, should for example a delay to the groundworks cause a knock on effect to the erection of the structure by a different contractor. </a:t>
            </a:r>
          </a:p>
          <a:p>
            <a:r>
              <a:rPr lang="en-GB" sz="1800" dirty="0"/>
              <a:t>Aside from the risk considerations, there is a legal obligation for the Weald as Client to appoint a principle designer and a principle contractor with overall responsibility for the site safety under the Construction (Design and Management (CDM) regulations, that will apply to this project.</a:t>
            </a:r>
          </a:p>
          <a:p>
            <a:r>
              <a:rPr lang="en-GB" sz="1800" dirty="0" err="1" smtClean="0"/>
              <a:t>Fordingbridge</a:t>
            </a:r>
            <a:r>
              <a:rPr lang="en-GB" sz="1800" dirty="0" smtClean="0"/>
              <a:t> have been asked to provide their costs to take on the roles of principle designer and principle contractor both under the CDM regulations and also to coordinate the design and construction elements of the project. </a:t>
            </a:r>
            <a:r>
              <a:rPr lang="en-GB" sz="1800" dirty="0" smtClean="0">
                <a:solidFill>
                  <a:srgbClr val="7030A0"/>
                </a:solidFill>
              </a:rPr>
              <a:t>Email from Adam 30.10.20 “</a:t>
            </a:r>
            <a:r>
              <a:rPr lang="en-US" sz="1800" dirty="0" smtClean="0">
                <a:solidFill>
                  <a:srgbClr val="7030A0"/>
                </a:solidFill>
                <a:latin typeface="Times New Roman" pitchFamily="18" charset="0"/>
                <a:cs typeface="Times New Roman" pitchFamily="18" charset="0"/>
              </a:rPr>
              <a:t>In </a:t>
            </a:r>
            <a:r>
              <a:rPr lang="en-US" sz="1800" dirty="0">
                <a:solidFill>
                  <a:srgbClr val="7030A0"/>
                </a:solidFill>
                <a:latin typeface="Times New Roman" pitchFamily="18" charset="0"/>
                <a:cs typeface="Times New Roman" pitchFamily="18" charset="0"/>
              </a:rPr>
              <a:t>this scenario, as </a:t>
            </a:r>
            <a:r>
              <a:rPr lang="en-US" sz="1800" dirty="0" err="1">
                <a:solidFill>
                  <a:srgbClr val="7030A0"/>
                </a:solidFill>
                <a:latin typeface="Times New Roman" pitchFamily="18" charset="0"/>
                <a:cs typeface="Times New Roman" pitchFamily="18" charset="0"/>
              </a:rPr>
              <a:t>Fordingbridge</a:t>
            </a:r>
            <a:r>
              <a:rPr lang="en-US" sz="1800" dirty="0">
                <a:solidFill>
                  <a:srgbClr val="7030A0"/>
                </a:solidFill>
                <a:latin typeface="Times New Roman" pitchFamily="18" charset="0"/>
                <a:cs typeface="Times New Roman" pitchFamily="18" charset="0"/>
              </a:rPr>
              <a:t> will assume the full risk for this project for the duration of the works being undertaken and thereafter, there is a significant cost uplift to the overall project value of £276,984.00 + </a:t>
            </a:r>
            <a:r>
              <a:rPr lang="en-US" sz="1800" dirty="0" smtClean="0">
                <a:solidFill>
                  <a:srgbClr val="7030A0"/>
                </a:solidFill>
                <a:latin typeface="Times New Roman" pitchFamily="18" charset="0"/>
                <a:cs typeface="Times New Roman" pitchFamily="18" charset="0"/>
              </a:rPr>
              <a:t>VAT. The </a:t>
            </a:r>
            <a:r>
              <a:rPr lang="en-US" sz="1800" dirty="0">
                <a:solidFill>
                  <a:srgbClr val="7030A0"/>
                </a:solidFill>
                <a:latin typeface="Times New Roman" pitchFamily="18" charset="0"/>
                <a:cs typeface="Times New Roman" pitchFamily="18" charset="0"/>
              </a:rPr>
              <a:t>cost for </a:t>
            </a:r>
            <a:r>
              <a:rPr lang="en-US" sz="1800" dirty="0" err="1">
                <a:solidFill>
                  <a:srgbClr val="7030A0"/>
                </a:solidFill>
                <a:latin typeface="Times New Roman" pitchFamily="18" charset="0"/>
                <a:cs typeface="Times New Roman" pitchFamily="18" charset="0"/>
              </a:rPr>
              <a:t>Fordingbridge</a:t>
            </a:r>
            <a:r>
              <a:rPr lang="en-US" sz="1800" dirty="0">
                <a:solidFill>
                  <a:srgbClr val="7030A0"/>
                </a:solidFill>
                <a:latin typeface="Times New Roman" pitchFamily="18" charset="0"/>
                <a:cs typeface="Times New Roman" pitchFamily="18" charset="0"/>
              </a:rPr>
              <a:t> to act as Principal Contractor for the duration of this project: £372,245.00 + </a:t>
            </a:r>
            <a:r>
              <a:rPr lang="en-US" sz="1800" dirty="0" smtClean="0">
                <a:solidFill>
                  <a:srgbClr val="7030A0"/>
                </a:solidFill>
                <a:latin typeface="Times New Roman" pitchFamily="18" charset="0"/>
                <a:cs typeface="Times New Roman" pitchFamily="18" charset="0"/>
              </a:rPr>
              <a:t>VAT”</a:t>
            </a:r>
            <a:endParaRPr lang="en-US" sz="1800" dirty="0"/>
          </a:p>
          <a:p>
            <a:endParaRPr lang="en-GB" sz="1800" dirty="0" smtClean="0"/>
          </a:p>
          <a:p>
            <a:r>
              <a:rPr lang="en-GB" sz="1800" dirty="0" smtClean="0"/>
              <a:t>There </a:t>
            </a:r>
            <a:r>
              <a:rPr lang="en-GB" sz="1800" dirty="0"/>
              <a:t>would be an additional cost if we wished to </a:t>
            </a:r>
            <a:r>
              <a:rPr lang="en-GB" sz="1900" dirty="0"/>
              <a:t>engage the contractors under a more formal JCT         contract rather than their own terms (although a JCT contract is considered more appropriate by the working group and is recommended by the LTA for such works). </a:t>
            </a:r>
            <a:endParaRPr lang="en-GB" sz="1100" dirty="0"/>
          </a:p>
        </p:txBody>
      </p:sp>
      <p:pic>
        <p:nvPicPr>
          <p:cNvPr id="4" name="Picture 3">
            <a:extLst>
              <a:ext uri="{FF2B5EF4-FFF2-40B4-BE49-F238E27FC236}">
                <a16:creationId xmlns="" xmlns:a16="http://schemas.microsoft.com/office/drawing/2014/main" id="{8D13836D-B866-4BC9-98AB-73DA0516E544}"/>
              </a:ext>
            </a:extLst>
          </p:cNvPr>
          <p:cNvPicPr>
            <a:picLocks noChangeAspect="1"/>
          </p:cNvPicPr>
          <p:nvPr/>
        </p:nvPicPr>
        <p:blipFill>
          <a:blip r:embed="rId2"/>
          <a:stretch>
            <a:fillRect/>
          </a:stretch>
        </p:blipFill>
        <p:spPr>
          <a:xfrm>
            <a:off x="10063295" y="88034"/>
            <a:ext cx="1627773" cy="1109568"/>
          </a:xfrm>
          <a:prstGeom prst="rect">
            <a:avLst/>
          </a:prstGeom>
        </p:spPr>
      </p:pic>
    </p:spTree>
    <p:extLst>
      <p:ext uri="{BB962C8B-B14F-4D97-AF65-F5344CB8AC3E}">
        <p14:creationId xmlns:p14="http://schemas.microsoft.com/office/powerpoint/2010/main" val="252159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9373B-38FB-4D25-8EB5-FBF2FB9D9CCC}"/>
              </a:ext>
            </a:extLst>
          </p:cNvPr>
          <p:cNvSpPr>
            <a:spLocks noGrp="1"/>
          </p:cNvSpPr>
          <p:nvPr>
            <p:ph type="title"/>
          </p:nvPr>
        </p:nvSpPr>
        <p:spPr/>
        <p:txBody>
          <a:bodyPr/>
          <a:lstStyle/>
          <a:p>
            <a:r>
              <a:rPr lang="en-GB" b="1" dirty="0">
                <a:solidFill>
                  <a:schemeClr val="accent6"/>
                </a:solidFill>
              </a:rPr>
              <a:t>Project costs</a:t>
            </a:r>
          </a:p>
        </p:txBody>
      </p:sp>
      <p:sp>
        <p:nvSpPr>
          <p:cNvPr id="3" name="Content Placeholder 2">
            <a:extLst>
              <a:ext uri="{FF2B5EF4-FFF2-40B4-BE49-F238E27FC236}">
                <a16:creationId xmlns="" xmlns:a16="http://schemas.microsoft.com/office/drawing/2014/main" id="{C397111B-44C1-43FB-8085-22C82D64B8C4}"/>
              </a:ext>
            </a:extLst>
          </p:cNvPr>
          <p:cNvSpPr>
            <a:spLocks noGrp="1"/>
          </p:cNvSpPr>
          <p:nvPr>
            <p:ph idx="1"/>
          </p:nvPr>
        </p:nvSpPr>
        <p:spPr/>
        <p:txBody>
          <a:bodyPr/>
          <a:lstStyle/>
          <a:p>
            <a:r>
              <a:rPr lang="en-GB" dirty="0">
                <a:solidFill>
                  <a:srgbClr val="FF0000"/>
                </a:solidFill>
              </a:rPr>
              <a:t>Currently have Julie’s spreadsheet copied into tables that follow</a:t>
            </a:r>
          </a:p>
          <a:p>
            <a:r>
              <a:rPr lang="en-GB" dirty="0">
                <a:solidFill>
                  <a:srgbClr val="FF0000"/>
                </a:solidFill>
              </a:rPr>
              <a:t>Need to scope out full project costs when info is provided by contractors</a:t>
            </a:r>
          </a:p>
          <a:p>
            <a:r>
              <a:rPr lang="en-GB" dirty="0">
                <a:solidFill>
                  <a:srgbClr val="FF0000"/>
                </a:solidFill>
              </a:rPr>
              <a:t>Include planning, contingency, etc</a:t>
            </a:r>
          </a:p>
          <a:p>
            <a:r>
              <a:rPr lang="en-GB" dirty="0">
                <a:solidFill>
                  <a:srgbClr val="FF0000"/>
                </a:solidFill>
              </a:rPr>
              <a:t>Offset resurfacing costs that would be needed regardless of any structure (or is that from sinking fund?)</a:t>
            </a:r>
          </a:p>
          <a:p>
            <a:r>
              <a:rPr lang="en-GB" dirty="0">
                <a:solidFill>
                  <a:srgbClr val="FF0000"/>
                </a:solidFill>
              </a:rPr>
              <a:t>VAT recovery – Rob welcome your input here</a:t>
            </a:r>
          </a:p>
          <a:p>
            <a:r>
              <a:rPr lang="en-GB" dirty="0">
                <a:solidFill>
                  <a:srgbClr val="FF0000"/>
                </a:solidFill>
              </a:rPr>
              <a:t>Happy for someone better placed to present the costs and budget better!</a:t>
            </a:r>
          </a:p>
          <a:p>
            <a:pPr marL="0" indent="0">
              <a:buNone/>
            </a:pPr>
            <a:endParaRPr lang="en-GB" dirty="0">
              <a:solidFill>
                <a:srgbClr val="FF0000"/>
              </a:solidFill>
            </a:endParaRPr>
          </a:p>
          <a:p>
            <a:endParaRPr lang="en-GB" dirty="0"/>
          </a:p>
        </p:txBody>
      </p:sp>
      <p:pic>
        <p:nvPicPr>
          <p:cNvPr id="4" name="Picture 3">
            <a:extLst>
              <a:ext uri="{FF2B5EF4-FFF2-40B4-BE49-F238E27FC236}">
                <a16:creationId xmlns="" xmlns:a16="http://schemas.microsoft.com/office/drawing/2014/main" id="{E9D76CA3-8D5E-4915-B235-4800C34C5230}"/>
              </a:ext>
            </a:extLst>
          </p:cNvPr>
          <p:cNvPicPr>
            <a:picLocks noChangeAspect="1"/>
          </p:cNvPicPr>
          <p:nvPr/>
        </p:nvPicPr>
        <p:blipFill>
          <a:blip r:embed="rId2"/>
          <a:stretch>
            <a:fillRect/>
          </a:stretch>
        </p:blipFill>
        <p:spPr>
          <a:xfrm>
            <a:off x="10564227" y="5741411"/>
            <a:ext cx="1627773" cy="1109568"/>
          </a:xfrm>
          <a:prstGeom prst="rect">
            <a:avLst/>
          </a:prstGeom>
        </p:spPr>
      </p:pic>
    </p:spTree>
    <p:extLst>
      <p:ext uri="{BB962C8B-B14F-4D97-AF65-F5344CB8AC3E}">
        <p14:creationId xmlns:p14="http://schemas.microsoft.com/office/powerpoint/2010/main" val="3086940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4949</Words>
  <Application>Microsoft Office PowerPoint</Application>
  <PresentationFormat>Custom</PresentationFormat>
  <Paragraphs>396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The Weald  Courts 6 and 7 covered structure  Working Group report to General Committee November 2020</vt:lpstr>
      <vt:lpstr>Background</vt:lpstr>
      <vt:lpstr>Working Group</vt:lpstr>
      <vt:lpstr>Clarifications on proposal</vt:lpstr>
      <vt:lpstr>Clarifications on proposal</vt:lpstr>
      <vt:lpstr>Clarifications on proposal - design</vt:lpstr>
      <vt:lpstr>Clarifications on proposal - costs</vt:lpstr>
      <vt:lpstr>Clarifications on proposal - contract</vt:lpstr>
      <vt:lpstr>Project costs</vt:lpstr>
      <vt:lpstr>Project costs added in additional planning</vt:lpstr>
      <vt:lpstr>Project costs – funding – need to check</vt:lpstr>
      <vt:lpstr>Maintenance requirements and costs</vt:lpstr>
      <vt:lpstr>Planning consent and pre-application advice</vt:lpstr>
      <vt:lpstr>Fee/charging structures</vt:lpstr>
      <vt:lpstr>Booking priority considerations</vt:lpstr>
      <vt:lpstr>References</vt:lpstr>
      <vt:lpstr>Discussions with disability tennis members</vt:lpstr>
      <vt:lpstr>Charities Commission</vt:lpstr>
      <vt:lpstr>LTA Loan scheme</vt:lpstr>
      <vt:lpstr>Clarifications on Titcombe Foundation grant</vt:lpstr>
      <vt:lpstr>Working Group Summary</vt:lpstr>
      <vt:lpstr>Working Group recommendations to GC</vt:lpstr>
      <vt:lpstr>Members Questions</vt:lpstr>
      <vt:lpstr>Members Questions - Consultation</vt:lpstr>
      <vt:lpstr>Members Questions – Planning </vt:lpstr>
      <vt:lpstr>Members Questions - Design</vt:lpstr>
      <vt:lpstr>Members Questions - Design</vt:lpstr>
      <vt:lpstr>Members Questions - Construction</vt:lpstr>
      <vt:lpstr>Members Questions – Project Management</vt:lpstr>
      <vt:lpstr>Members Questions – Costs</vt:lpstr>
      <vt:lpstr>Members Questions – Funding</vt:lpstr>
      <vt:lpstr>Members Questions – Operation</vt:lpstr>
      <vt:lpstr>Members Questions – Maintenance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Sarah Valentine</dc:creator>
  <cp:lastModifiedBy>Joey</cp:lastModifiedBy>
  <cp:revision>83</cp:revision>
  <dcterms:created xsi:type="dcterms:W3CDTF">2020-10-19T19:38:51Z</dcterms:created>
  <dcterms:modified xsi:type="dcterms:W3CDTF">2020-11-01T20:57:26Z</dcterms:modified>
</cp:coreProperties>
</file>